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80" r:id="rId2"/>
    <p:sldId id="276" r:id="rId3"/>
    <p:sldId id="285" r:id="rId4"/>
    <p:sldId id="284" r:id="rId5"/>
    <p:sldId id="283" r:id="rId6"/>
    <p:sldId id="282" r:id="rId7"/>
    <p:sldId id="281" r:id="rId8"/>
    <p:sldId id="286" r:id="rId9"/>
    <p:sldId id="287" r:id="rId10"/>
    <p:sldId id="291"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C8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63" d="100"/>
          <a:sy n="63" d="100"/>
        </p:scale>
        <p:origin x="72" y="107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2/17/2019</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‹Nº›</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ncho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48A87A34-81AB-432B-8DAE-1953F412C126}" type="datetimeFigureOut">
              <a:rPr lang="en-US" dirty="0"/>
              <a:t>2/17/2019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Content Placeholder 3"/>
          <p:cNvSpPr>
            <a:spLocks noGrp="1"/>
          </p:cNvSpPr>
          <p:nvPr>
            <p:ph sz="half" idx="2"/>
          </p:nvPr>
        </p:nvSpPr>
        <p:spPr>
          <a:xfrm>
            <a:off x="1447191" y="2824269"/>
            <a:ext cx="4645152" cy="2644457"/>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Content Placeholder 5"/>
          <p:cNvSpPr>
            <a:spLocks noGrp="1"/>
          </p:cNvSpPr>
          <p:nvPr>
            <p:ph sz="quarter" idx="4"/>
          </p:nvPr>
        </p:nvSpPr>
        <p:spPr>
          <a:xfrm>
            <a:off x="6412362" y="2821491"/>
            <a:ext cx="4645152" cy="2637371"/>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2/17/2019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‹Nº›</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2/17/2019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2/17/2019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p:txBody>
          <a:bodyPr/>
          <a:lstStyle/>
          <a:p>
            <a:fld id="{48A87A34-81AB-432B-8DAE-1953F412C126}" type="datetimeFigureOut">
              <a:rPr lang="en-US" dirty="0"/>
              <a:t>2/17/2019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2/17/2019</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2/17/2019</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‹Nº›</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75000"/>
            <a:lum/>
          </a:blip>
          <a:srcRect/>
          <a:stretch>
            <a:fillRect/>
          </a:stretch>
        </a:blipFill>
        <a:effectLst/>
      </p:bgPr>
    </p:bg>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DA16F1B1-61A2-4250-9C6A-0C64049EBC14}"/>
              </a:ext>
            </a:extLst>
          </p:cNvPr>
          <p:cNvPicPr>
            <a:picLocks noChangeAspect="1"/>
          </p:cNvPicPr>
          <p:nvPr/>
        </p:nvPicPr>
        <p:blipFill rotWithShape="1">
          <a:blip r:embed="rId3"/>
          <a:srcRect t="22811" r="9090"/>
          <a:stretch/>
        </p:blipFill>
        <p:spPr>
          <a:xfrm>
            <a:off x="2" y="10"/>
            <a:ext cx="12191695" cy="6857990"/>
          </a:xfrm>
          <a:prstGeom prst="rect">
            <a:avLst/>
          </a:prstGeom>
        </p:spPr>
      </p:pic>
      <p:sp>
        <p:nvSpPr>
          <p:cNvPr id="3" name="Rectángulo 2">
            <a:extLst>
              <a:ext uri="{FF2B5EF4-FFF2-40B4-BE49-F238E27FC236}">
                <a16:creationId xmlns:a16="http://schemas.microsoft.com/office/drawing/2014/main" id="{30A115EE-1E7A-4BBD-95E7-0A12895E2D29}"/>
              </a:ext>
            </a:extLst>
          </p:cNvPr>
          <p:cNvSpPr/>
          <p:nvPr/>
        </p:nvSpPr>
        <p:spPr>
          <a:xfrm>
            <a:off x="1881930" y="1838876"/>
            <a:ext cx="9172922" cy="4362275"/>
          </a:xfrm>
          <a:prstGeom prst="rect">
            <a:avLst/>
          </a:prstGeom>
          <a:solidFill>
            <a:schemeClr val="tx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dirty="0"/>
          </a:p>
        </p:txBody>
      </p:sp>
      <p:sp>
        <p:nvSpPr>
          <p:cNvPr id="4" name="Título 3">
            <a:extLst>
              <a:ext uri="{FF2B5EF4-FFF2-40B4-BE49-F238E27FC236}">
                <a16:creationId xmlns:a16="http://schemas.microsoft.com/office/drawing/2014/main" id="{3C40A9E9-E785-4DC7-8A6D-26C3EF82EAD2}"/>
              </a:ext>
            </a:extLst>
          </p:cNvPr>
          <p:cNvSpPr>
            <a:spLocks noGrp="1"/>
          </p:cNvSpPr>
          <p:nvPr>
            <p:ph type="ctrTitle"/>
          </p:nvPr>
        </p:nvSpPr>
        <p:spPr>
          <a:xfrm>
            <a:off x="2417779" y="802298"/>
            <a:ext cx="8637073" cy="2541431"/>
          </a:xfrm>
        </p:spPr>
        <p:txBody>
          <a:bodyPr>
            <a:normAutofit/>
          </a:bodyPr>
          <a:lstStyle/>
          <a:p>
            <a:r>
              <a:rPr lang="es-AR" sz="7200" dirty="0">
                <a:solidFill>
                  <a:schemeClr val="bg1"/>
                </a:solidFill>
              </a:rPr>
              <a:t>Industria 4.0</a:t>
            </a:r>
          </a:p>
        </p:txBody>
      </p:sp>
      <p:sp>
        <p:nvSpPr>
          <p:cNvPr id="5" name="Marcador de contenido 4">
            <a:extLst>
              <a:ext uri="{FF2B5EF4-FFF2-40B4-BE49-F238E27FC236}">
                <a16:creationId xmlns:a16="http://schemas.microsoft.com/office/drawing/2014/main" id="{9D3469DA-94FD-4BE3-9E91-F9C2391774E9}"/>
              </a:ext>
            </a:extLst>
          </p:cNvPr>
          <p:cNvSpPr>
            <a:spLocks noGrp="1"/>
          </p:cNvSpPr>
          <p:nvPr>
            <p:ph type="subTitle" idx="1"/>
          </p:nvPr>
        </p:nvSpPr>
        <p:spPr>
          <a:xfrm>
            <a:off x="2417780" y="3531204"/>
            <a:ext cx="8637072" cy="977621"/>
          </a:xfrm>
        </p:spPr>
        <p:txBody>
          <a:bodyPr>
            <a:normAutofit/>
          </a:bodyPr>
          <a:lstStyle/>
          <a:p>
            <a:r>
              <a:rPr lang="es-AR" sz="2000" dirty="0">
                <a:solidFill>
                  <a:schemeClr val="bg1"/>
                </a:solidFill>
              </a:rPr>
              <a:t>El futuro tecnológico y nuevas tendencias</a:t>
            </a:r>
          </a:p>
        </p:txBody>
      </p:sp>
      <p:sp>
        <p:nvSpPr>
          <p:cNvPr id="7" name="CuadroTexto 6">
            <a:extLst>
              <a:ext uri="{FF2B5EF4-FFF2-40B4-BE49-F238E27FC236}">
                <a16:creationId xmlns:a16="http://schemas.microsoft.com/office/drawing/2014/main" id="{EDEE868E-C00F-4987-921D-B96512E62B67}"/>
              </a:ext>
            </a:extLst>
          </p:cNvPr>
          <p:cNvSpPr txBox="1"/>
          <p:nvPr/>
        </p:nvSpPr>
        <p:spPr>
          <a:xfrm>
            <a:off x="7047638" y="5300435"/>
            <a:ext cx="3262432" cy="400110"/>
          </a:xfrm>
          <a:prstGeom prst="rect">
            <a:avLst/>
          </a:prstGeom>
          <a:noFill/>
        </p:spPr>
        <p:txBody>
          <a:bodyPr wrap="none" rtlCol="0">
            <a:spAutoFit/>
          </a:bodyPr>
          <a:lstStyle/>
          <a:p>
            <a:r>
              <a:rPr lang="es-AR" sz="2000" dirty="0">
                <a:solidFill>
                  <a:schemeClr val="bg1"/>
                </a:solidFill>
              </a:rPr>
              <a:t>MG. ING. FEDERICO D’ALÍA</a:t>
            </a:r>
          </a:p>
        </p:txBody>
      </p:sp>
      <p:cxnSp>
        <p:nvCxnSpPr>
          <p:cNvPr id="8" name="Conector recto 7">
            <a:extLst>
              <a:ext uri="{FF2B5EF4-FFF2-40B4-BE49-F238E27FC236}">
                <a16:creationId xmlns:a16="http://schemas.microsoft.com/office/drawing/2014/main" id="{6938B10C-DA93-46C2-8C75-3E935628549D}"/>
              </a:ext>
            </a:extLst>
          </p:cNvPr>
          <p:cNvCxnSpPr>
            <a:cxnSpLocks/>
          </p:cNvCxnSpPr>
          <p:nvPr/>
        </p:nvCxnSpPr>
        <p:spPr>
          <a:xfrm>
            <a:off x="2417779" y="3429000"/>
            <a:ext cx="7892291" cy="0"/>
          </a:xfrm>
          <a:prstGeom prst="line">
            <a:avLst/>
          </a:prstGeom>
          <a:ln w="38100">
            <a:solidFill>
              <a:srgbClr val="00C8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99186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D9C9CB8C-C1BE-4A4D-BEB2-A8B7C7039AFA}"/>
              </a:ext>
            </a:extLst>
          </p:cNvPr>
          <p:cNvPicPr>
            <a:picLocks noChangeAspect="1"/>
          </p:cNvPicPr>
          <p:nvPr/>
        </p:nvPicPr>
        <p:blipFill rotWithShape="1">
          <a:blip r:embed="rId2"/>
          <a:srcRect t="22811" r="9090"/>
          <a:stretch/>
        </p:blipFill>
        <p:spPr>
          <a:xfrm>
            <a:off x="2" y="10"/>
            <a:ext cx="12191695" cy="6857990"/>
          </a:xfrm>
          <a:prstGeom prst="rect">
            <a:avLst/>
          </a:prstGeom>
        </p:spPr>
      </p:pic>
      <p:sp>
        <p:nvSpPr>
          <p:cNvPr id="48" name="Rectangle 35">
            <a:extLst>
              <a:ext uri="{FF2B5EF4-FFF2-40B4-BE49-F238E27FC236}">
                <a16:creationId xmlns:a16="http://schemas.microsoft.com/office/drawing/2014/main" id="{F2AF0D79-4A1A-4F27-B9F0-CF252C4AC9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8" y="636753"/>
            <a:ext cx="8299435" cy="5572810"/>
          </a:xfrm>
          <a:prstGeom prst="rect">
            <a:avLst/>
          </a:prstGeom>
          <a:solidFill>
            <a:srgbClr val="000001">
              <a:alpha val="74902"/>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ítulo 3">
            <a:extLst>
              <a:ext uri="{FF2B5EF4-FFF2-40B4-BE49-F238E27FC236}">
                <a16:creationId xmlns:a16="http://schemas.microsoft.com/office/drawing/2014/main" id="{3C40A9E9-E785-4DC7-8A6D-26C3EF82EAD2}"/>
              </a:ext>
            </a:extLst>
          </p:cNvPr>
          <p:cNvSpPr>
            <a:spLocks noGrp="1"/>
          </p:cNvSpPr>
          <p:nvPr>
            <p:ph type="title"/>
          </p:nvPr>
        </p:nvSpPr>
        <p:spPr>
          <a:xfrm>
            <a:off x="1304017" y="804520"/>
            <a:ext cx="6815731" cy="1049235"/>
          </a:xfrm>
        </p:spPr>
        <p:txBody>
          <a:bodyPr>
            <a:normAutofit/>
          </a:bodyPr>
          <a:lstStyle/>
          <a:p>
            <a:r>
              <a:rPr lang="es-AR" dirty="0">
                <a:solidFill>
                  <a:srgbClr val="FFFFFE"/>
                </a:solidFill>
              </a:rPr>
              <a:t>BLOCKCHAIN (CADENA DE BLOQUES)</a:t>
            </a:r>
          </a:p>
        </p:txBody>
      </p:sp>
      <p:cxnSp>
        <p:nvCxnSpPr>
          <p:cNvPr id="49" name="Straight Connector 37">
            <a:extLst>
              <a:ext uri="{FF2B5EF4-FFF2-40B4-BE49-F238E27FC236}">
                <a16:creationId xmlns:a16="http://schemas.microsoft.com/office/drawing/2014/main" id="{8E83266B-97F8-4AB9-818F-3A70E8D858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6385" y="1847088"/>
            <a:ext cx="6813363" cy="0"/>
          </a:xfrm>
          <a:prstGeom prst="line">
            <a:avLst/>
          </a:prstGeom>
          <a:ln w="31750">
            <a:solidFill>
              <a:srgbClr val="18D9FD"/>
            </a:solidFill>
          </a:ln>
        </p:spPr>
        <p:style>
          <a:lnRef idx="3">
            <a:schemeClr val="accent1"/>
          </a:lnRef>
          <a:fillRef idx="0">
            <a:schemeClr val="accent1"/>
          </a:fillRef>
          <a:effectRef idx="2">
            <a:schemeClr val="accent1"/>
          </a:effectRef>
          <a:fontRef idx="minor">
            <a:schemeClr val="tx1"/>
          </a:fontRef>
        </p:style>
      </p:cxnSp>
      <p:sp>
        <p:nvSpPr>
          <p:cNvPr id="5" name="Marcador de contenido 4">
            <a:extLst>
              <a:ext uri="{FF2B5EF4-FFF2-40B4-BE49-F238E27FC236}">
                <a16:creationId xmlns:a16="http://schemas.microsoft.com/office/drawing/2014/main" id="{9D3469DA-94FD-4BE3-9E91-F9C2391774E9}"/>
              </a:ext>
            </a:extLst>
          </p:cNvPr>
          <p:cNvSpPr>
            <a:spLocks noGrp="1"/>
          </p:cNvSpPr>
          <p:nvPr>
            <p:ph idx="1"/>
          </p:nvPr>
        </p:nvSpPr>
        <p:spPr>
          <a:xfrm>
            <a:off x="1304017" y="2015733"/>
            <a:ext cx="6815731" cy="4021267"/>
          </a:xfrm>
        </p:spPr>
        <p:txBody>
          <a:bodyPr>
            <a:normAutofit fontScale="92500" lnSpcReduction="20000"/>
          </a:bodyPr>
          <a:lstStyle/>
          <a:p>
            <a:pPr algn="just">
              <a:buClr>
                <a:srgbClr val="18D9FD"/>
              </a:buClr>
            </a:pPr>
            <a:r>
              <a:rPr lang="es-AR" dirty="0">
                <a:solidFill>
                  <a:srgbClr val="FFFFFE"/>
                </a:solidFill>
              </a:rPr>
              <a:t>La cadena de bloques soporte de la moneda virtual bitcoin y de otras criptomonedas es prácticamente la única tecnología disruptiva en la que coinciden casi todos los informes y estudios consultados para 2017 y siguientes –además claro de las ya conocidas de inteligencia artificial,  realidad virtual y realidad aumentada, internet de las cosas– desde el WEF, a Accenture pasando por Gartner. </a:t>
            </a:r>
          </a:p>
          <a:p>
            <a:pPr algn="just">
              <a:buClr>
                <a:srgbClr val="18D9FD"/>
              </a:buClr>
            </a:pPr>
            <a:r>
              <a:rPr lang="es-AR" dirty="0">
                <a:solidFill>
                  <a:srgbClr val="FFFFFE"/>
                </a:solidFill>
              </a:rPr>
              <a:t>El libro de </a:t>
            </a:r>
            <a:r>
              <a:rPr lang="es-AR" dirty="0" err="1">
                <a:solidFill>
                  <a:srgbClr val="FFFFFE"/>
                </a:solidFill>
              </a:rPr>
              <a:t>Tapscott</a:t>
            </a:r>
            <a:r>
              <a:rPr lang="es-AR" dirty="0">
                <a:solidFill>
                  <a:srgbClr val="FFFFFE"/>
                </a:solidFill>
              </a:rPr>
              <a:t> anunciando la revolución de </a:t>
            </a:r>
            <a:r>
              <a:rPr lang="es-AR" dirty="0" err="1">
                <a:solidFill>
                  <a:srgbClr val="FFFFFE"/>
                </a:solidFill>
              </a:rPr>
              <a:t>Blockchain</a:t>
            </a:r>
            <a:r>
              <a:rPr lang="es-AR" dirty="0">
                <a:solidFill>
                  <a:srgbClr val="FFFFFE"/>
                </a:solidFill>
              </a:rPr>
              <a:t> es una fuente de referencia y por ello consideramos que en los años restantes hasta la llegada de la tercera década del siglo XXI  constituirán una tecnología muy disruptiva y  que  será  necesario  seguir y analizar como una de las grandes tendencias tecnológicas de finales de esta década y de la siguiente.</a:t>
            </a:r>
          </a:p>
        </p:txBody>
      </p:sp>
      <p:pic>
        <p:nvPicPr>
          <p:cNvPr id="2" name="Imagen 1">
            <a:extLst>
              <a:ext uri="{FF2B5EF4-FFF2-40B4-BE49-F238E27FC236}">
                <a16:creationId xmlns:a16="http://schemas.microsoft.com/office/drawing/2014/main" id="{D53699CF-D0E9-4D0C-916D-B60BA4DE16EC}"/>
              </a:ext>
            </a:extLst>
          </p:cNvPr>
          <p:cNvPicPr>
            <a:picLocks noChangeAspect="1"/>
          </p:cNvPicPr>
          <p:nvPr/>
        </p:nvPicPr>
        <p:blipFill rotWithShape="1">
          <a:blip r:embed="rId3"/>
          <a:srcRect l="5035" r="5575"/>
          <a:stretch/>
        </p:blipFill>
        <p:spPr>
          <a:xfrm>
            <a:off x="8373766" y="636753"/>
            <a:ext cx="3705042" cy="2476048"/>
          </a:xfrm>
          <a:prstGeom prst="rect">
            <a:avLst/>
          </a:prstGeom>
        </p:spPr>
      </p:pic>
      <p:pic>
        <p:nvPicPr>
          <p:cNvPr id="3" name="Imagen 2">
            <a:extLst>
              <a:ext uri="{FF2B5EF4-FFF2-40B4-BE49-F238E27FC236}">
                <a16:creationId xmlns:a16="http://schemas.microsoft.com/office/drawing/2014/main" id="{1E4A8FA0-668B-4D49-9951-B0AC9C66AAC0}"/>
              </a:ext>
            </a:extLst>
          </p:cNvPr>
          <p:cNvPicPr>
            <a:picLocks noChangeAspect="1"/>
          </p:cNvPicPr>
          <p:nvPr/>
        </p:nvPicPr>
        <p:blipFill>
          <a:blip r:embed="rId4"/>
          <a:stretch>
            <a:fillRect/>
          </a:stretch>
        </p:blipFill>
        <p:spPr>
          <a:xfrm>
            <a:off x="8373765" y="3725909"/>
            <a:ext cx="3740424" cy="2495338"/>
          </a:xfrm>
          <a:prstGeom prst="rect">
            <a:avLst/>
          </a:prstGeom>
        </p:spPr>
      </p:pic>
    </p:spTree>
    <p:extLst>
      <p:ext uri="{BB962C8B-B14F-4D97-AF65-F5344CB8AC3E}">
        <p14:creationId xmlns:p14="http://schemas.microsoft.com/office/powerpoint/2010/main" val="3387515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D9C9CB8C-C1BE-4A4D-BEB2-A8B7C7039AFA}"/>
              </a:ext>
            </a:extLst>
          </p:cNvPr>
          <p:cNvPicPr>
            <a:picLocks noChangeAspect="1"/>
          </p:cNvPicPr>
          <p:nvPr/>
        </p:nvPicPr>
        <p:blipFill rotWithShape="1">
          <a:blip r:embed="rId2"/>
          <a:srcRect t="22811" r="9090"/>
          <a:stretch/>
        </p:blipFill>
        <p:spPr>
          <a:xfrm>
            <a:off x="2" y="10"/>
            <a:ext cx="12191695" cy="6857990"/>
          </a:xfrm>
          <a:prstGeom prst="rect">
            <a:avLst/>
          </a:prstGeom>
        </p:spPr>
      </p:pic>
      <p:sp>
        <p:nvSpPr>
          <p:cNvPr id="48" name="Rectangle 35">
            <a:extLst>
              <a:ext uri="{FF2B5EF4-FFF2-40B4-BE49-F238E27FC236}">
                <a16:creationId xmlns:a16="http://schemas.microsoft.com/office/drawing/2014/main" id="{F2AF0D79-4A1A-4F27-B9F0-CF252C4AC9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8" y="636753"/>
            <a:ext cx="8299435" cy="5572810"/>
          </a:xfrm>
          <a:prstGeom prst="rect">
            <a:avLst/>
          </a:prstGeom>
          <a:solidFill>
            <a:srgbClr val="000001">
              <a:alpha val="74902"/>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ítulo 3">
            <a:extLst>
              <a:ext uri="{FF2B5EF4-FFF2-40B4-BE49-F238E27FC236}">
                <a16:creationId xmlns:a16="http://schemas.microsoft.com/office/drawing/2014/main" id="{3C40A9E9-E785-4DC7-8A6D-26C3EF82EAD2}"/>
              </a:ext>
            </a:extLst>
          </p:cNvPr>
          <p:cNvSpPr>
            <a:spLocks noGrp="1"/>
          </p:cNvSpPr>
          <p:nvPr>
            <p:ph type="title"/>
          </p:nvPr>
        </p:nvSpPr>
        <p:spPr>
          <a:xfrm>
            <a:off x="1304017" y="804520"/>
            <a:ext cx="6815731" cy="1049235"/>
          </a:xfrm>
        </p:spPr>
        <p:txBody>
          <a:bodyPr>
            <a:normAutofit/>
          </a:bodyPr>
          <a:lstStyle/>
          <a:p>
            <a:r>
              <a:rPr lang="es-AR" dirty="0">
                <a:solidFill>
                  <a:schemeClr val="bg1"/>
                </a:solidFill>
              </a:rPr>
              <a:t>El futuro tecnológico y nuevas tendencias</a:t>
            </a:r>
          </a:p>
        </p:txBody>
      </p:sp>
      <p:cxnSp>
        <p:nvCxnSpPr>
          <p:cNvPr id="49" name="Straight Connector 37">
            <a:extLst>
              <a:ext uri="{FF2B5EF4-FFF2-40B4-BE49-F238E27FC236}">
                <a16:creationId xmlns:a16="http://schemas.microsoft.com/office/drawing/2014/main" id="{8E83266B-97F8-4AB9-818F-3A70E8D858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6385" y="1847088"/>
            <a:ext cx="6813363" cy="0"/>
          </a:xfrm>
          <a:prstGeom prst="line">
            <a:avLst/>
          </a:prstGeom>
          <a:ln w="31750">
            <a:solidFill>
              <a:srgbClr val="18D9FD"/>
            </a:solidFill>
          </a:ln>
        </p:spPr>
        <p:style>
          <a:lnRef idx="3">
            <a:schemeClr val="accent1"/>
          </a:lnRef>
          <a:fillRef idx="0">
            <a:schemeClr val="accent1"/>
          </a:fillRef>
          <a:effectRef idx="2">
            <a:schemeClr val="accent1"/>
          </a:effectRef>
          <a:fontRef idx="minor">
            <a:schemeClr val="tx1"/>
          </a:fontRef>
        </p:style>
      </p:cxnSp>
      <p:sp>
        <p:nvSpPr>
          <p:cNvPr id="5" name="Marcador de contenido 4">
            <a:extLst>
              <a:ext uri="{FF2B5EF4-FFF2-40B4-BE49-F238E27FC236}">
                <a16:creationId xmlns:a16="http://schemas.microsoft.com/office/drawing/2014/main" id="{9D3469DA-94FD-4BE3-9E91-F9C2391774E9}"/>
              </a:ext>
            </a:extLst>
          </p:cNvPr>
          <p:cNvSpPr>
            <a:spLocks noGrp="1"/>
          </p:cNvSpPr>
          <p:nvPr>
            <p:ph idx="1"/>
          </p:nvPr>
        </p:nvSpPr>
        <p:spPr>
          <a:xfrm>
            <a:off x="1304017" y="2015733"/>
            <a:ext cx="6815731" cy="4021267"/>
          </a:xfrm>
        </p:spPr>
        <p:txBody>
          <a:bodyPr>
            <a:normAutofit/>
          </a:bodyPr>
          <a:lstStyle/>
          <a:p>
            <a:pPr algn="just">
              <a:buClr>
                <a:srgbClr val="18D9FD"/>
              </a:buClr>
            </a:pPr>
            <a:r>
              <a:rPr lang="es-AR" dirty="0">
                <a:solidFill>
                  <a:srgbClr val="FFFFFE"/>
                </a:solidFill>
              </a:rPr>
              <a:t>"La cuarta revolución industrial, no se define por un conjunto  de tecnologías emergentes en sí mismas, sino por la transición hacia nuevos sistemas que están construidos sobre la infraestructura de la revolución digital (anterior)", señala Schwab (2016) en su libro de La Cuarta Revolución Industrial,  y también en  la inauguración del Foro de Davos de enero de 2016 como director ejecutivo del Foro Económico Mundial (WEF, por sus siglas en inglés) y uno de los principales entusiastas de la "revolución".</a:t>
            </a:r>
          </a:p>
        </p:txBody>
      </p:sp>
      <p:pic>
        <p:nvPicPr>
          <p:cNvPr id="3" name="Imagen 2">
            <a:extLst>
              <a:ext uri="{FF2B5EF4-FFF2-40B4-BE49-F238E27FC236}">
                <a16:creationId xmlns:a16="http://schemas.microsoft.com/office/drawing/2014/main" id="{B13C86DF-5877-4A37-B864-22457726B27C}"/>
              </a:ext>
            </a:extLst>
          </p:cNvPr>
          <p:cNvPicPr>
            <a:picLocks noChangeAspect="1"/>
          </p:cNvPicPr>
          <p:nvPr/>
        </p:nvPicPr>
        <p:blipFill rotWithShape="1">
          <a:blip r:embed="rId3"/>
          <a:srcRect l="-448"/>
          <a:stretch/>
        </p:blipFill>
        <p:spPr>
          <a:xfrm>
            <a:off x="8387202" y="636753"/>
            <a:ext cx="3712087" cy="2078738"/>
          </a:xfrm>
          <a:prstGeom prst="rect">
            <a:avLst/>
          </a:prstGeom>
        </p:spPr>
      </p:pic>
      <p:pic>
        <p:nvPicPr>
          <p:cNvPr id="8" name="Imagen 7">
            <a:extLst>
              <a:ext uri="{FF2B5EF4-FFF2-40B4-BE49-F238E27FC236}">
                <a16:creationId xmlns:a16="http://schemas.microsoft.com/office/drawing/2014/main" id="{0C344D0F-B975-4BC2-B33D-7CC8F5180327}"/>
              </a:ext>
            </a:extLst>
          </p:cNvPr>
          <p:cNvPicPr>
            <a:picLocks noChangeAspect="1"/>
          </p:cNvPicPr>
          <p:nvPr/>
        </p:nvPicPr>
        <p:blipFill>
          <a:blip r:embed="rId4"/>
          <a:stretch>
            <a:fillRect/>
          </a:stretch>
        </p:blipFill>
        <p:spPr>
          <a:xfrm>
            <a:off x="8368145" y="2890388"/>
            <a:ext cx="3731144" cy="3319175"/>
          </a:xfrm>
          <a:prstGeom prst="rect">
            <a:avLst/>
          </a:prstGeom>
        </p:spPr>
      </p:pic>
    </p:spTree>
    <p:extLst>
      <p:ext uri="{BB962C8B-B14F-4D97-AF65-F5344CB8AC3E}">
        <p14:creationId xmlns:p14="http://schemas.microsoft.com/office/powerpoint/2010/main" val="37034475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D9C9CB8C-C1BE-4A4D-BEB2-A8B7C7039AFA}"/>
              </a:ext>
            </a:extLst>
          </p:cNvPr>
          <p:cNvPicPr>
            <a:picLocks noChangeAspect="1"/>
          </p:cNvPicPr>
          <p:nvPr/>
        </p:nvPicPr>
        <p:blipFill rotWithShape="1">
          <a:blip r:embed="rId2"/>
          <a:srcRect t="22811" r="9090"/>
          <a:stretch/>
        </p:blipFill>
        <p:spPr>
          <a:xfrm>
            <a:off x="2" y="10"/>
            <a:ext cx="12191695" cy="6857990"/>
          </a:xfrm>
          <a:prstGeom prst="rect">
            <a:avLst/>
          </a:prstGeom>
        </p:spPr>
      </p:pic>
      <p:sp>
        <p:nvSpPr>
          <p:cNvPr id="48" name="Rectangle 35">
            <a:extLst>
              <a:ext uri="{FF2B5EF4-FFF2-40B4-BE49-F238E27FC236}">
                <a16:creationId xmlns:a16="http://schemas.microsoft.com/office/drawing/2014/main" id="{F2AF0D79-4A1A-4F27-B9F0-CF252C4AC9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8" y="636753"/>
            <a:ext cx="8299435" cy="5572810"/>
          </a:xfrm>
          <a:prstGeom prst="rect">
            <a:avLst/>
          </a:prstGeom>
          <a:solidFill>
            <a:srgbClr val="000001">
              <a:alpha val="74902"/>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ítulo 3">
            <a:extLst>
              <a:ext uri="{FF2B5EF4-FFF2-40B4-BE49-F238E27FC236}">
                <a16:creationId xmlns:a16="http://schemas.microsoft.com/office/drawing/2014/main" id="{3C40A9E9-E785-4DC7-8A6D-26C3EF82EAD2}"/>
              </a:ext>
            </a:extLst>
          </p:cNvPr>
          <p:cNvSpPr>
            <a:spLocks noGrp="1"/>
          </p:cNvSpPr>
          <p:nvPr>
            <p:ph type="title"/>
          </p:nvPr>
        </p:nvSpPr>
        <p:spPr>
          <a:xfrm>
            <a:off x="1304017" y="804520"/>
            <a:ext cx="6815731" cy="1049235"/>
          </a:xfrm>
        </p:spPr>
        <p:txBody>
          <a:bodyPr>
            <a:noAutofit/>
          </a:bodyPr>
          <a:lstStyle/>
          <a:p>
            <a:r>
              <a:rPr lang="es-AR" dirty="0">
                <a:solidFill>
                  <a:schemeClr val="bg1"/>
                </a:solidFill>
              </a:rPr>
              <a:t>El futuro tecnológico y nuevas tendencias</a:t>
            </a:r>
            <a:br>
              <a:rPr lang="es-AR" sz="3000" dirty="0">
                <a:solidFill>
                  <a:schemeClr val="bg1"/>
                </a:solidFill>
              </a:rPr>
            </a:br>
            <a:endParaRPr lang="es-AR" sz="3000" dirty="0">
              <a:solidFill>
                <a:srgbClr val="FFFFFE"/>
              </a:solidFill>
            </a:endParaRPr>
          </a:p>
        </p:txBody>
      </p:sp>
      <p:cxnSp>
        <p:nvCxnSpPr>
          <p:cNvPr id="49" name="Straight Connector 37">
            <a:extLst>
              <a:ext uri="{FF2B5EF4-FFF2-40B4-BE49-F238E27FC236}">
                <a16:creationId xmlns:a16="http://schemas.microsoft.com/office/drawing/2014/main" id="{8E83266B-97F8-4AB9-818F-3A70E8D858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6385" y="1847088"/>
            <a:ext cx="6813363" cy="0"/>
          </a:xfrm>
          <a:prstGeom prst="line">
            <a:avLst/>
          </a:prstGeom>
          <a:ln w="31750">
            <a:solidFill>
              <a:srgbClr val="18D9FD"/>
            </a:solidFill>
          </a:ln>
        </p:spPr>
        <p:style>
          <a:lnRef idx="3">
            <a:schemeClr val="accent1"/>
          </a:lnRef>
          <a:fillRef idx="0">
            <a:schemeClr val="accent1"/>
          </a:fillRef>
          <a:effectRef idx="2">
            <a:schemeClr val="accent1"/>
          </a:effectRef>
          <a:fontRef idx="minor">
            <a:schemeClr val="tx1"/>
          </a:fontRef>
        </p:style>
      </p:cxnSp>
      <p:sp>
        <p:nvSpPr>
          <p:cNvPr id="5" name="Marcador de contenido 4">
            <a:extLst>
              <a:ext uri="{FF2B5EF4-FFF2-40B4-BE49-F238E27FC236}">
                <a16:creationId xmlns:a16="http://schemas.microsoft.com/office/drawing/2014/main" id="{9D3469DA-94FD-4BE3-9E91-F9C2391774E9}"/>
              </a:ext>
            </a:extLst>
          </p:cNvPr>
          <p:cNvSpPr>
            <a:spLocks noGrp="1"/>
          </p:cNvSpPr>
          <p:nvPr>
            <p:ph idx="1"/>
          </p:nvPr>
        </p:nvSpPr>
        <p:spPr>
          <a:xfrm>
            <a:off x="1304017" y="2015733"/>
            <a:ext cx="6815731" cy="4021267"/>
          </a:xfrm>
        </p:spPr>
        <p:txBody>
          <a:bodyPr>
            <a:normAutofit/>
          </a:bodyPr>
          <a:lstStyle/>
          <a:p>
            <a:pPr algn="just">
              <a:buClr>
                <a:srgbClr val="18D9FD"/>
              </a:buClr>
            </a:pPr>
            <a:r>
              <a:rPr lang="es-AR" dirty="0">
                <a:solidFill>
                  <a:srgbClr val="FFFFFE"/>
                </a:solidFill>
              </a:rPr>
              <a:t>La automatización se realizará por los sistemas Ciberfísicos producidos por el Internet de las Cosas y el Cloud  Computing o nube y el advenimiento de la Inteligencia  Artificial  Aplicada.  Los sistemas Ciberfísicos, que combinan maquinaria física y tangible con procesos digitales, son  capaces  de  tomar decisiones descentralizadas y de  cooperar –entre ellos y con los humanos– mediante el Internet de las Cosas y permitirán las fábricas inteligentes.</a:t>
            </a:r>
          </a:p>
        </p:txBody>
      </p:sp>
      <p:pic>
        <p:nvPicPr>
          <p:cNvPr id="2" name="Imagen 1">
            <a:extLst>
              <a:ext uri="{FF2B5EF4-FFF2-40B4-BE49-F238E27FC236}">
                <a16:creationId xmlns:a16="http://schemas.microsoft.com/office/drawing/2014/main" id="{D89EA843-FD4C-4361-A434-FFFB6E0AB890}"/>
              </a:ext>
            </a:extLst>
          </p:cNvPr>
          <p:cNvPicPr>
            <a:picLocks noChangeAspect="1"/>
          </p:cNvPicPr>
          <p:nvPr/>
        </p:nvPicPr>
        <p:blipFill>
          <a:blip r:embed="rId3"/>
          <a:stretch>
            <a:fillRect/>
          </a:stretch>
        </p:blipFill>
        <p:spPr>
          <a:xfrm>
            <a:off x="8329012" y="636754"/>
            <a:ext cx="3751574" cy="2107406"/>
          </a:xfrm>
          <a:prstGeom prst="rect">
            <a:avLst/>
          </a:prstGeom>
        </p:spPr>
      </p:pic>
      <p:pic>
        <p:nvPicPr>
          <p:cNvPr id="3" name="Imagen 2">
            <a:extLst>
              <a:ext uri="{FF2B5EF4-FFF2-40B4-BE49-F238E27FC236}">
                <a16:creationId xmlns:a16="http://schemas.microsoft.com/office/drawing/2014/main" id="{9BF5D5C9-5CAE-481B-9566-325C061E19F4}"/>
              </a:ext>
            </a:extLst>
          </p:cNvPr>
          <p:cNvPicPr>
            <a:picLocks noChangeAspect="1"/>
          </p:cNvPicPr>
          <p:nvPr/>
        </p:nvPicPr>
        <p:blipFill rotWithShape="1">
          <a:blip r:embed="rId4"/>
          <a:srcRect l="20771" t="3668"/>
          <a:stretch/>
        </p:blipFill>
        <p:spPr>
          <a:xfrm>
            <a:off x="8329012" y="3642168"/>
            <a:ext cx="3751574" cy="2567395"/>
          </a:xfrm>
          <a:prstGeom prst="rect">
            <a:avLst/>
          </a:prstGeom>
        </p:spPr>
      </p:pic>
    </p:spTree>
    <p:extLst>
      <p:ext uri="{BB962C8B-B14F-4D97-AF65-F5344CB8AC3E}">
        <p14:creationId xmlns:p14="http://schemas.microsoft.com/office/powerpoint/2010/main" val="2458373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D9C9CB8C-C1BE-4A4D-BEB2-A8B7C7039AFA}"/>
              </a:ext>
            </a:extLst>
          </p:cNvPr>
          <p:cNvPicPr>
            <a:picLocks noChangeAspect="1"/>
          </p:cNvPicPr>
          <p:nvPr/>
        </p:nvPicPr>
        <p:blipFill rotWithShape="1">
          <a:blip r:embed="rId2"/>
          <a:srcRect t="22811" r="9090"/>
          <a:stretch/>
        </p:blipFill>
        <p:spPr>
          <a:xfrm>
            <a:off x="2" y="10"/>
            <a:ext cx="12191695" cy="6857990"/>
          </a:xfrm>
          <a:prstGeom prst="rect">
            <a:avLst/>
          </a:prstGeom>
        </p:spPr>
      </p:pic>
      <p:sp>
        <p:nvSpPr>
          <p:cNvPr id="48" name="Rectangle 35">
            <a:extLst>
              <a:ext uri="{FF2B5EF4-FFF2-40B4-BE49-F238E27FC236}">
                <a16:creationId xmlns:a16="http://schemas.microsoft.com/office/drawing/2014/main" id="{F2AF0D79-4A1A-4F27-B9F0-CF252C4AC9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8" y="636753"/>
            <a:ext cx="8299435" cy="5572810"/>
          </a:xfrm>
          <a:prstGeom prst="rect">
            <a:avLst/>
          </a:prstGeom>
          <a:solidFill>
            <a:srgbClr val="000001">
              <a:alpha val="74902"/>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ítulo 3">
            <a:extLst>
              <a:ext uri="{FF2B5EF4-FFF2-40B4-BE49-F238E27FC236}">
                <a16:creationId xmlns:a16="http://schemas.microsoft.com/office/drawing/2014/main" id="{3C40A9E9-E785-4DC7-8A6D-26C3EF82EAD2}"/>
              </a:ext>
            </a:extLst>
          </p:cNvPr>
          <p:cNvSpPr>
            <a:spLocks noGrp="1"/>
          </p:cNvSpPr>
          <p:nvPr>
            <p:ph type="title"/>
          </p:nvPr>
        </p:nvSpPr>
        <p:spPr>
          <a:xfrm>
            <a:off x="1304017" y="804520"/>
            <a:ext cx="6815731" cy="1049235"/>
          </a:xfrm>
        </p:spPr>
        <p:txBody>
          <a:bodyPr>
            <a:normAutofit fontScale="90000"/>
          </a:bodyPr>
          <a:lstStyle/>
          <a:p>
            <a:r>
              <a:rPr lang="es-AR" sz="3600" dirty="0">
                <a:solidFill>
                  <a:schemeClr val="bg1"/>
                </a:solidFill>
              </a:rPr>
              <a:t>El futuro tecnológico y nuevas tendencias</a:t>
            </a:r>
            <a:br>
              <a:rPr lang="es-AR" dirty="0">
                <a:solidFill>
                  <a:schemeClr val="bg1"/>
                </a:solidFill>
              </a:rPr>
            </a:br>
            <a:endParaRPr lang="es-AR" sz="3000" dirty="0">
              <a:solidFill>
                <a:srgbClr val="FFFFFE"/>
              </a:solidFill>
            </a:endParaRPr>
          </a:p>
        </p:txBody>
      </p:sp>
      <p:cxnSp>
        <p:nvCxnSpPr>
          <p:cNvPr id="49" name="Straight Connector 37">
            <a:extLst>
              <a:ext uri="{FF2B5EF4-FFF2-40B4-BE49-F238E27FC236}">
                <a16:creationId xmlns:a16="http://schemas.microsoft.com/office/drawing/2014/main" id="{8E83266B-97F8-4AB9-818F-3A70E8D858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6385" y="1847088"/>
            <a:ext cx="6813363" cy="0"/>
          </a:xfrm>
          <a:prstGeom prst="line">
            <a:avLst/>
          </a:prstGeom>
          <a:ln w="31750">
            <a:solidFill>
              <a:srgbClr val="18D9FD"/>
            </a:solidFill>
          </a:ln>
        </p:spPr>
        <p:style>
          <a:lnRef idx="3">
            <a:schemeClr val="accent1"/>
          </a:lnRef>
          <a:fillRef idx="0">
            <a:schemeClr val="accent1"/>
          </a:fillRef>
          <a:effectRef idx="2">
            <a:schemeClr val="accent1"/>
          </a:effectRef>
          <a:fontRef idx="minor">
            <a:schemeClr val="tx1"/>
          </a:fontRef>
        </p:style>
      </p:cxnSp>
      <p:sp>
        <p:nvSpPr>
          <p:cNvPr id="5" name="Marcador de contenido 4">
            <a:extLst>
              <a:ext uri="{FF2B5EF4-FFF2-40B4-BE49-F238E27FC236}">
                <a16:creationId xmlns:a16="http://schemas.microsoft.com/office/drawing/2014/main" id="{9D3469DA-94FD-4BE3-9E91-F9C2391774E9}"/>
              </a:ext>
            </a:extLst>
          </p:cNvPr>
          <p:cNvSpPr>
            <a:spLocks noGrp="1"/>
          </p:cNvSpPr>
          <p:nvPr>
            <p:ph idx="1"/>
          </p:nvPr>
        </p:nvSpPr>
        <p:spPr>
          <a:xfrm>
            <a:off x="1304017" y="2015733"/>
            <a:ext cx="6815731" cy="4021267"/>
          </a:xfrm>
        </p:spPr>
        <p:txBody>
          <a:bodyPr>
            <a:normAutofit/>
          </a:bodyPr>
          <a:lstStyle/>
          <a:p>
            <a:pPr algn="just">
              <a:buClr>
                <a:srgbClr val="18D9FD"/>
              </a:buClr>
            </a:pPr>
            <a:r>
              <a:rPr lang="es-AR" dirty="0">
                <a:solidFill>
                  <a:srgbClr val="FFFFFE"/>
                </a:solidFill>
              </a:rPr>
              <a:t>La feria de Hannover </a:t>
            </a:r>
            <a:r>
              <a:rPr lang="es-AR" dirty="0" err="1">
                <a:solidFill>
                  <a:srgbClr val="FFFFFE"/>
                </a:solidFill>
              </a:rPr>
              <a:t>Messe</a:t>
            </a:r>
            <a:r>
              <a:rPr lang="es-AR" dirty="0">
                <a:solidFill>
                  <a:srgbClr val="FFFFFE"/>
                </a:solidFill>
              </a:rPr>
              <a:t> celebrada a finales de abril de 2017 y referencia mundial en procesos de fabricación ha  presentado  pruebas  de  la  fabricación inteligente  mediante  la implantación de tendencias tecnológicas tales como: inteligencia artificial (aprendizaje automático), robots  colaborativos (</a:t>
            </a:r>
            <a:r>
              <a:rPr lang="es-AR" dirty="0" err="1">
                <a:solidFill>
                  <a:srgbClr val="FFFFFE"/>
                </a:solidFill>
              </a:rPr>
              <a:t>cobots</a:t>
            </a:r>
            <a:r>
              <a:rPr lang="es-AR" dirty="0">
                <a:solidFill>
                  <a:srgbClr val="FFFFFE"/>
                </a:solidFill>
              </a:rPr>
              <a:t>) y gemelos digitales (dispositivos que permiten seguir en tiempo real los procesos industriales), los cuales constituyen los tres pilares de las factorías inteligentes (Smart Factory).</a:t>
            </a:r>
          </a:p>
        </p:txBody>
      </p:sp>
      <p:pic>
        <p:nvPicPr>
          <p:cNvPr id="2" name="Imagen 1">
            <a:extLst>
              <a:ext uri="{FF2B5EF4-FFF2-40B4-BE49-F238E27FC236}">
                <a16:creationId xmlns:a16="http://schemas.microsoft.com/office/drawing/2014/main" id="{9C6D7FEB-F45D-47EF-9B63-853B0A2887D9}"/>
              </a:ext>
            </a:extLst>
          </p:cNvPr>
          <p:cNvPicPr>
            <a:picLocks noChangeAspect="1"/>
          </p:cNvPicPr>
          <p:nvPr/>
        </p:nvPicPr>
        <p:blipFill>
          <a:blip r:embed="rId3"/>
          <a:stretch>
            <a:fillRect/>
          </a:stretch>
        </p:blipFill>
        <p:spPr>
          <a:xfrm>
            <a:off x="8328030" y="636753"/>
            <a:ext cx="3831894" cy="2544617"/>
          </a:xfrm>
          <a:prstGeom prst="rect">
            <a:avLst/>
          </a:prstGeom>
        </p:spPr>
      </p:pic>
      <p:pic>
        <p:nvPicPr>
          <p:cNvPr id="3" name="Imagen 2">
            <a:extLst>
              <a:ext uri="{FF2B5EF4-FFF2-40B4-BE49-F238E27FC236}">
                <a16:creationId xmlns:a16="http://schemas.microsoft.com/office/drawing/2014/main" id="{D13295D2-5294-4CD3-B77B-E70AB0AB2ABE}"/>
              </a:ext>
            </a:extLst>
          </p:cNvPr>
          <p:cNvPicPr>
            <a:picLocks noChangeAspect="1"/>
          </p:cNvPicPr>
          <p:nvPr/>
        </p:nvPicPr>
        <p:blipFill rotWithShape="1">
          <a:blip r:embed="rId4"/>
          <a:srcRect r="12924"/>
          <a:stretch/>
        </p:blipFill>
        <p:spPr>
          <a:xfrm>
            <a:off x="8328030" y="3734218"/>
            <a:ext cx="3831894" cy="2475345"/>
          </a:xfrm>
          <a:prstGeom prst="rect">
            <a:avLst/>
          </a:prstGeom>
        </p:spPr>
      </p:pic>
    </p:spTree>
    <p:extLst>
      <p:ext uri="{BB962C8B-B14F-4D97-AF65-F5344CB8AC3E}">
        <p14:creationId xmlns:p14="http://schemas.microsoft.com/office/powerpoint/2010/main" val="41178370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D9C9CB8C-C1BE-4A4D-BEB2-A8B7C7039AFA}"/>
              </a:ext>
            </a:extLst>
          </p:cNvPr>
          <p:cNvPicPr>
            <a:picLocks noChangeAspect="1"/>
          </p:cNvPicPr>
          <p:nvPr/>
        </p:nvPicPr>
        <p:blipFill rotWithShape="1">
          <a:blip r:embed="rId2"/>
          <a:srcRect t="22811" r="9090"/>
          <a:stretch/>
        </p:blipFill>
        <p:spPr>
          <a:xfrm>
            <a:off x="2" y="10"/>
            <a:ext cx="12191695" cy="6857990"/>
          </a:xfrm>
          <a:prstGeom prst="rect">
            <a:avLst/>
          </a:prstGeom>
        </p:spPr>
      </p:pic>
      <p:sp>
        <p:nvSpPr>
          <p:cNvPr id="48" name="Rectangle 35">
            <a:extLst>
              <a:ext uri="{FF2B5EF4-FFF2-40B4-BE49-F238E27FC236}">
                <a16:creationId xmlns:a16="http://schemas.microsoft.com/office/drawing/2014/main" id="{F2AF0D79-4A1A-4F27-B9F0-CF252C4AC9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8" y="636753"/>
            <a:ext cx="8299435" cy="5572810"/>
          </a:xfrm>
          <a:prstGeom prst="rect">
            <a:avLst/>
          </a:prstGeom>
          <a:solidFill>
            <a:srgbClr val="000001">
              <a:alpha val="74902"/>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ítulo 3">
            <a:extLst>
              <a:ext uri="{FF2B5EF4-FFF2-40B4-BE49-F238E27FC236}">
                <a16:creationId xmlns:a16="http://schemas.microsoft.com/office/drawing/2014/main" id="{3C40A9E9-E785-4DC7-8A6D-26C3EF82EAD2}"/>
              </a:ext>
            </a:extLst>
          </p:cNvPr>
          <p:cNvSpPr>
            <a:spLocks noGrp="1"/>
          </p:cNvSpPr>
          <p:nvPr>
            <p:ph type="title"/>
          </p:nvPr>
        </p:nvSpPr>
        <p:spPr>
          <a:xfrm>
            <a:off x="1304017" y="804520"/>
            <a:ext cx="6815731" cy="1049235"/>
          </a:xfrm>
        </p:spPr>
        <p:txBody>
          <a:bodyPr>
            <a:normAutofit fontScale="90000"/>
          </a:bodyPr>
          <a:lstStyle/>
          <a:p>
            <a:r>
              <a:rPr lang="es-AR" sz="3600" dirty="0">
                <a:solidFill>
                  <a:schemeClr val="bg1"/>
                </a:solidFill>
              </a:rPr>
              <a:t>TENDENCIAS TECNOLÓGICAS EMERGENTES PARA 2016</a:t>
            </a:r>
            <a:br>
              <a:rPr lang="es-AR" dirty="0">
                <a:solidFill>
                  <a:schemeClr val="bg1"/>
                </a:solidFill>
              </a:rPr>
            </a:br>
            <a:endParaRPr lang="es-AR" sz="3000" dirty="0">
              <a:solidFill>
                <a:srgbClr val="FFFFFE"/>
              </a:solidFill>
            </a:endParaRPr>
          </a:p>
        </p:txBody>
      </p:sp>
      <p:cxnSp>
        <p:nvCxnSpPr>
          <p:cNvPr id="49" name="Straight Connector 37">
            <a:extLst>
              <a:ext uri="{FF2B5EF4-FFF2-40B4-BE49-F238E27FC236}">
                <a16:creationId xmlns:a16="http://schemas.microsoft.com/office/drawing/2014/main" id="{8E83266B-97F8-4AB9-818F-3A70E8D858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6385" y="1847088"/>
            <a:ext cx="6813363" cy="0"/>
          </a:xfrm>
          <a:prstGeom prst="line">
            <a:avLst/>
          </a:prstGeom>
          <a:ln w="31750">
            <a:solidFill>
              <a:srgbClr val="18D9FD"/>
            </a:solidFill>
          </a:ln>
        </p:spPr>
        <p:style>
          <a:lnRef idx="3">
            <a:schemeClr val="accent1"/>
          </a:lnRef>
          <a:fillRef idx="0">
            <a:schemeClr val="accent1"/>
          </a:fillRef>
          <a:effectRef idx="2">
            <a:schemeClr val="accent1"/>
          </a:effectRef>
          <a:fontRef idx="minor">
            <a:schemeClr val="tx1"/>
          </a:fontRef>
        </p:style>
      </p:cxnSp>
      <p:sp>
        <p:nvSpPr>
          <p:cNvPr id="5" name="Marcador de contenido 4">
            <a:extLst>
              <a:ext uri="{FF2B5EF4-FFF2-40B4-BE49-F238E27FC236}">
                <a16:creationId xmlns:a16="http://schemas.microsoft.com/office/drawing/2014/main" id="{9D3469DA-94FD-4BE3-9E91-F9C2391774E9}"/>
              </a:ext>
            </a:extLst>
          </p:cNvPr>
          <p:cNvSpPr>
            <a:spLocks noGrp="1"/>
          </p:cNvSpPr>
          <p:nvPr>
            <p:ph idx="1"/>
          </p:nvPr>
        </p:nvSpPr>
        <p:spPr>
          <a:xfrm>
            <a:off x="1304017" y="2015733"/>
            <a:ext cx="6815731" cy="4021267"/>
          </a:xfrm>
        </p:spPr>
        <p:txBody>
          <a:bodyPr>
            <a:normAutofit fontScale="92500" lnSpcReduction="20000"/>
          </a:bodyPr>
          <a:lstStyle/>
          <a:p>
            <a:pPr algn="just">
              <a:buClr>
                <a:srgbClr val="18D9FD"/>
              </a:buClr>
            </a:pPr>
            <a:r>
              <a:rPr lang="es-AR" dirty="0">
                <a:solidFill>
                  <a:srgbClr val="FFFFFE"/>
                </a:solidFill>
              </a:rPr>
              <a:t>10 principales tendencias tecnológicas emergentes del WEF (junio 2016):</a:t>
            </a:r>
          </a:p>
          <a:p>
            <a:pPr marL="800100" lvl="1" indent="-342900" algn="just">
              <a:buClr>
                <a:srgbClr val="18D9FD"/>
              </a:buClr>
              <a:buFont typeface="+mj-lt"/>
              <a:buAutoNum type="arabicPeriod"/>
            </a:pPr>
            <a:r>
              <a:rPr lang="es-AR" dirty="0">
                <a:solidFill>
                  <a:srgbClr val="FFFFFE"/>
                </a:solidFill>
              </a:rPr>
              <a:t>Internet de las </a:t>
            </a:r>
            <a:r>
              <a:rPr lang="es-AR" dirty="0" err="1">
                <a:solidFill>
                  <a:srgbClr val="FFFFFE"/>
                </a:solidFill>
              </a:rPr>
              <a:t>nanocosas</a:t>
            </a:r>
            <a:endParaRPr lang="es-AR" dirty="0">
              <a:solidFill>
                <a:srgbClr val="FFFFFE"/>
              </a:solidFill>
            </a:endParaRPr>
          </a:p>
          <a:p>
            <a:pPr marL="800100" lvl="1" indent="-342900" algn="just">
              <a:buClr>
                <a:srgbClr val="18D9FD"/>
              </a:buClr>
              <a:buFont typeface="+mj-lt"/>
              <a:buAutoNum type="arabicPeriod"/>
            </a:pPr>
            <a:r>
              <a:rPr lang="es-AR" dirty="0">
                <a:solidFill>
                  <a:srgbClr val="FFFFFE"/>
                </a:solidFill>
              </a:rPr>
              <a:t>Almacenamiento de energía de red (gran escala)</a:t>
            </a:r>
          </a:p>
          <a:p>
            <a:pPr marL="800100" lvl="1" indent="-342900" algn="just">
              <a:buClr>
                <a:srgbClr val="18D9FD"/>
              </a:buClr>
              <a:buFont typeface="+mj-lt"/>
              <a:buAutoNum type="arabicPeriod"/>
            </a:pPr>
            <a:r>
              <a:rPr lang="es-AR" dirty="0">
                <a:solidFill>
                  <a:srgbClr val="FFFFFE"/>
                </a:solidFill>
              </a:rPr>
              <a:t>Cadena de bloques (</a:t>
            </a:r>
            <a:r>
              <a:rPr lang="es-AR" dirty="0" err="1">
                <a:solidFill>
                  <a:srgbClr val="FFFFFE"/>
                </a:solidFill>
              </a:rPr>
              <a:t>Blockchain</a:t>
            </a:r>
            <a:r>
              <a:rPr lang="es-AR" dirty="0">
                <a:solidFill>
                  <a:srgbClr val="FFFFFE"/>
                </a:solidFill>
              </a:rPr>
              <a:t>)</a:t>
            </a:r>
          </a:p>
          <a:p>
            <a:pPr marL="800100" lvl="1" indent="-342900" algn="just">
              <a:buClr>
                <a:srgbClr val="18D9FD"/>
              </a:buClr>
              <a:buFont typeface="+mj-lt"/>
              <a:buAutoNum type="arabicPeriod"/>
            </a:pPr>
            <a:r>
              <a:rPr lang="es-AR" dirty="0">
                <a:solidFill>
                  <a:srgbClr val="FFFFFE"/>
                </a:solidFill>
              </a:rPr>
              <a:t>Materiales 2D</a:t>
            </a:r>
          </a:p>
          <a:p>
            <a:pPr marL="800100" lvl="1" indent="-342900" algn="just">
              <a:buClr>
                <a:srgbClr val="18D9FD"/>
              </a:buClr>
              <a:buFont typeface="+mj-lt"/>
              <a:buAutoNum type="arabicPeriod"/>
            </a:pPr>
            <a:r>
              <a:rPr lang="es-AR" dirty="0">
                <a:solidFill>
                  <a:srgbClr val="FFFFFE"/>
                </a:solidFill>
              </a:rPr>
              <a:t>Vehículos autónomos</a:t>
            </a:r>
          </a:p>
          <a:p>
            <a:pPr marL="800100" lvl="1" indent="-342900" algn="just">
              <a:buClr>
                <a:srgbClr val="18D9FD"/>
              </a:buClr>
              <a:buFont typeface="+mj-lt"/>
              <a:buAutoNum type="arabicPeriod"/>
            </a:pPr>
            <a:r>
              <a:rPr lang="es-AR" dirty="0">
                <a:solidFill>
                  <a:srgbClr val="FFFFFE"/>
                </a:solidFill>
              </a:rPr>
              <a:t>Órganos en chips</a:t>
            </a:r>
          </a:p>
          <a:p>
            <a:pPr marL="800100" lvl="1" indent="-342900" algn="just">
              <a:buClr>
                <a:srgbClr val="18D9FD"/>
              </a:buClr>
              <a:buFont typeface="+mj-lt"/>
              <a:buAutoNum type="arabicPeriod"/>
            </a:pPr>
            <a:r>
              <a:rPr lang="es-AR" dirty="0">
                <a:solidFill>
                  <a:srgbClr val="FFFFFE"/>
                </a:solidFill>
              </a:rPr>
              <a:t>Células solares de Perovskita</a:t>
            </a:r>
          </a:p>
          <a:p>
            <a:pPr marL="800100" lvl="1" indent="-342900" algn="just">
              <a:buClr>
                <a:srgbClr val="18D9FD"/>
              </a:buClr>
              <a:buFont typeface="+mj-lt"/>
              <a:buAutoNum type="arabicPeriod"/>
            </a:pPr>
            <a:r>
              <a:rPr lang="es-AR" dirty="0">
                <a:solidFill>
                  <a:srgbClr val="FFFFFE"/>
                </a:solidFill>
              </a:rPr>
              <a:t>Ecosistema abierto de inteligencia artificial</a:t>
            </a:r>
          </a:p>
          <a:p>
            <a:pPr marL="800100" lvl="1" indent="-342900" algn="just">
              <a:buClr>
                <a:srgbClr val="18D9FD"/>
              </a:buClr>
              <a:buFont typeface="+mj-lt"/>
              <a:buAutoNum type="arabicPeriod"/>
            </a:pPr>
            <a:r>
              <a:rPr lang="es-AR" dirty="0" err="1">
                <a:solidFill>
                  <a:srgbClr val="FFFFFE"/>
                </a:solidFill>
              </a:rPr>
              <a:t>Optogenética</a:t>
            </a:r>
            <a:endParaRPr lang="es-AR" dirty="0">
              <a:solidFill>
                <a:srgbClr val="FFFFFE"/>
              </a:solidFill>
            </a:endParaRPr>
          </a:p>
          <a:p>
            <a:pPr marL="800100" lvl="1" indent="-342900" algn="just">
              <a:buClr>
                <a:srgbClr val="18D9FD"/>
              </a:buClr>
              <a:buFont typeface="+mj-lt"/>
              <a:buAutoNum type="arabicPeriod"/>
            </a:pPr>
            <a:r>
              <a:rPr lang="es-AR" dirty="0">
                <a:solidFill>
                  <a:srgbClr val="FFFFFE"/>
                </a:solidFill>
              </a:rPr>
              <a:t>Ingeniería metabólica de sistemas</a:t>
            </a:r>
          </a:p>
        </p:txBody>
      </p:sp>
    </p:spTree>
    <p:extLst>
      <p:ext uri="{BB962C8B-B14F-4D97-AF65-F5344CB8AC3E}">
        <p14:creationId xmlns:p14="http://schemas.microsoft.com/office/powerpoint/2010/main" val="28507881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D9C9CB8C-C1BE-4A4D-BEB2-A8B7C7039AFA}"/>
              </a:ext>
            </a:extLst>
          </p:cNvPr>
          <p:cNvPicPr>
            <a:picLocks noChangeAspect="1"/>
          </p:cNvPicPr>
          <p:nvPr/>
        </p:nvPicPr>
        <p:blipFill rotWithShape="1">
          <a:blip r:embed="rId2"/>
          <a:srcRect t="22811" r="9090"/>
          <a:stretch/>
        </p:blipFill>
        <p:spPr>
          <a:xfrm>
            <a:off x="2" y="10"/>
            <a:ext cx="12191695" cy="6857990"/>
          </a:xfrm>
          <a:prstGeom prst="rect">
            <a:avLst/>
          </a:prstGeom>
        </p:spPr>
      </p:pic>
      <p:sp>
        <p:nvSpPr>
          <p:cNvPr id="48" name="Rectangle 35">
            <a:extLst>
              <a:ext uri="{FF2B5EF4-FFF2-40B4-BE49-F238E27FC236}">
                <a16:creationId xmlns:a16="http://schemas.microsoft.com/office/drawing/2014/main" id="{F2AF0D79-4A1A-4F27-B9F0-CF252C4AC9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8" y="636753"/>
            <a:ext cx="8299435" cy="5572810"/>
          </a:xfrm>
          <a:prstGeom prst="rect">
            <a:avLst/>
          </a:prstGeom>
          <a:solidFill>
            <a:srgbClr val="000001">
              <a:alpha val="74902"/>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ítulo 3">
            <a:extLst>
              <a:ext uri="{FF2B5EF4-FFF2-40B4-BE49-F238E27FC236}">
                <a16:creationId xmlns:a16="http://schemas.microsoft.com/office/drawing/2014/main" id="{3C40A9E9-E785-4DC7-8A6D-26C3EF82EAD2}"/>
              </a:ext>
            </a:extLst>
          </p:cNvPr>
          <p:cNvSpPr>
            <a:spLocks noGrp="1"/>
          </p:cNvSpPr>
          <p:nvPr>
            <p:ph type="title"/>
          </p:nvPr>
        </p:nvSpPr>
        <p:spPr>
          <a:xfrm>
            <a:off x="1304017" y="804520"/>
            <a:ext cx="6815731" cy="1049235"/>
          </a:xfrm>
        </p:spPr>
        <p:txBody>
          <a:bodyPr>
            <a:normAutofit/>
          </a:bodyPr>
          <a:lstStyle/>
          <a:p>
            <a:r>
              <a:rPr lang="es-AR" dirty="0">
                <a:solidFill>
                  <a:schemeClr val="bg1"/>
                </a:solidFill>
              </a:rPr>
              <a:t>TENDENCIAS TECNOLÓGICAS ESTRATÉGICAS PARA 2017</a:t>
            </a:r>
            <a:endParaRPr lang="es-AR" dirty="0">
              <a:solidFill>
                <a:srgbClr val="FFFFFE"/>
              </a:solidFill>
            </a:endParaRPr>
          </a:p>
        </p:txBody>
      </p:sp>
      <p:cxnSp>
        <p:nvCxnSpPr>
          <p:cNvPr id="49" name="Straight Connector 37">
            <a:extLst>
              <a:ext uri="{FF2B5EF4-FFF2-40B4-BE49-F238E27FC236}">
                <a16:creationId xmlns:a16="http://schemas.microsoft.com/office/drawing/2014/main" id="{8E83266B-97F8-4AB9-818F-3A70E8D858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6385" y="1847088"/>
            <a:ext cx="6813363" cy="0"/>
          </a:xfrm>
          <a:prstGeom prst="line">
            <a:avLst/>
          </a:prstGeom>
          <a:ln w="31750">
            <a:solidFill>
              <a:srgbClr val="18D9FD"/>
            </a:solidFill>
          </a:ln>
        </p:spPr>
        <p:style>
          <a:lnRef idx="3">
            <a:schemeClr val="accent1"/>
          </a:lnRef>
          <a:fillRef idx="0">
            <a:schemeClr val="accent1"/>
          </a:fillRef>
          <a:effectRef idx="2">
            <a:schemeClr val="accent1"/>
          </a:effectRef>
          <a:fontRef idx="minor">
            <a:schemeClr val="tx1"/>
          </a:fontRef>
        </p:style>
      </p:cxnSp>
      <p:sp>
        <p:nvSpPr>
          <p:cNvPr id="5" name="Marcador de contenido 4">
            <a:extLst>
              <a:ext uri="{FF2B5EF4-FFF2-40B4-BE49-F238E27FC236}">
                <a16:creationId xmlns:a16="http://schemas.microsoft.com/office/drawing/2014/main" id="{9D3469DA-94FD-4BE3-9E91-F9C2391774E9}"/>
              </a:ext>
            </a:extLst>
          </p:cNvPr>
          <p:cNvSpPr>
            <a:spLocks noGrp="1"/>
          </p:cNvSpPr>
          <p:nvPr>
            <p:ph idx="1"/>
          </p:nvPr>
        </p:nvSpPr>
        <p:spPr>
          <a:xfrm>
            <a:off x="1304017" y="2015733"/>
            <a:ext cx="6815731" cy="4021267"/>
          </a:xfrm>
        </p:spPr>
        <p:txBody>
          <a:bodyPr>
            <a:normAutofit fontScale="92500" lnSpcReduction="20000"/>
          </a:bodyPr>
          <a:lstStyle/>
          <a:p>
            <a:pPr algn="just">
              <a:buClr>
                <a:srgbClr val="18D9FD"/>
              </a:buClr>
            </a:pPr>
            <a:r>
              <a:rPr lang="es-AR" dirty="0">
                <a:solidFill>
                  <a:srgbClr val="FFFFFE"/>
                </a:solidFill>
              </a:rPr>
              <a:t>Tendencias tecnológicas para 2017, de impacto en 2017-2020, de  la consultora Gartner:</a:t>
            </a:r>
          </a:p>
          <a:p>
            <a:pPr marL="800100" lvl="1" indent="-342900" algn="just">
              <a:buClr>
                <a:srgbClr val="18D9FD"/>
              </a:buClr>
              <a:buFont typeface="+mj-lt"/>
              <a:buAutoNum type="arabicPeriod"/>
            </a:pPr>
            <a:r>
              <a:rPr lang="es-AR" dirty="0">
                <a:solidFill>
                  <a:srgbClr val="FFFFFE"/>
                </a:solidFill>
              </a:rPr>
              <a:t>Inteligencia artificial aplicada y aprendizaje automático avanzado</a:t>
            </a:r>
          </a:p>
          <a:p>
            <a:pPr marL="800100" lvl="1" indent="-342900" algn="just">
              <a:buClr>
                <a:srgbClr val="18D9FD"/>
              </a:buClr>
              <a:buFont typeface="+mj-lt"/>
              <a:buAutoNum type="arabicPeriod"/>
            </a:pPr>
            <a:r>
              <a:rPr lang="es-AR" dirty="0">
                <a:solidFill>
                  <a:srgbClr val="FFFFFE"/>
                </a:solidFill>
              </a:rPr>
              <a:t>Aplicaciones inteligentes</a:t>
            </a:r>
          </a:p>
          <a:p>
            <a:pPr marL="800100" lvl="1" indent="-342900" algn="just">
              <a:buClr>
                <a:srgbClr val="18D9FD"/>
              </a:buClr>
              <a:buFont typeface="+mj-lt"/>
              <a:buAutoNum type="arabicPeriod"/>
            </a:pPr>
            <a:r>
              <a:rPr lang="es-AR" dirty="0">
                <a:solidFill>
                  <a:srgbClr val="FFFFFE"/>
                </a:solidFill>
              </a:rPr>
              <a:t>Cosas inteligentes</a:t>
            </a:r>
          </a:p>
          <a:p>
            <a:pPr marL="800100" lvl="1" indent="-342900" algn="just">
              <a:buClr>
                <a:srgbClr val="18D9FD"/>
              </a:buClr>
              <a:buFont typeface="+mj-lt"/>
              <a:buAutoNum type="arabicPeriod"/>
            </a:pPr>
            <a:r>
              <a:rPr lang="es-AR" dirty="0">
                <a:solidFill>
                  <a:srgbClr val="FFFFFE"/>
                </a:solidFill>
              </a:rPr>
              <a:t>Realidad virtual y realidad aumentada</a:t>
            </a:r>
          </a:p>
          <a:p>
            <a:pPr marL="800100" lvl="1" indent="-342900" algn="just">
              <a:buClr>
                <a:srgbClr val="18D9FD"/>
              </a:buClr>
              <a:buFont typeface="+mj-lt"/>
              <a:buAutoNum type="arabicPeriod"/>
            </a:pPr>
            <a:r>
              <a:rPr lang="es-AR" dirty="0">
                <a:solidFill>
                  <a:srgbClr val="FFFFFE"/>
                </a:solidFill>
              </a:rPr>
              <a:t>Gemelos digitales (Digital </a:t>
            </a:r>
            <a:r>
              <a:rPr lang="es-AR" dirty="0" err="1">
                <a:solidFill>
                  <a:srgbClr val="FFFFFE"/>
                </a:solidFill>
              </a:rPr>
              <a:t>Twins</a:t>
            </a:r>
            <a:r>
              <a:rPr lang="es-AR" dirty="0">
                <a:solidFill>
                  <a:srgbClr val="FFFFFE"/>
                </a:solidFill>
              </a:rPr>
              <a:t>)</a:t>
            </a:r>
          </a:p>
          <a:p>
            <a:pPr marL="800100" lvl="1" indent="-342900" algn="just">
              <a:buClr>
                <a:srgbClr val="18D9FD"/>
              </a:buClr>
              <a:buFont typeface="+mj-lt"/>
              <a:buAutoNum type="arabicPeriod"/>
            </a:pPr>
            <a:r>
              <a:rPr lang="es-AR" dirty="0" err="1">
                <a:solidFill>
                  <a:srgbClr val="FFFFFE"/>
                </a:solidFill>
              </a:rPr>
              <a:t>Blockchain</a:t>
            </a:r>
            <a:endParaRPr lang="es-AR" dirty="0">
              <a:solidFill>
                <a:srgbClr val="FFFFFE"/>
              </a:solidFill>
            </a:endParaRPr>
          </a:p>
          <a:p>
            <a:pPr marL="800100" lvl="1" indent="-342900" algn="just">
              <a:buClr>
                <a:srgbClr val="18D9FD"/>
              </a:buClr>
              <a:buFont typeface="+mj-lt"/>
              <a:buAutoNum type="arabicPeriod"/>
            </a:pPr>
            <a:r>
              <a:rPr lang="es-AR" dirty="0">
                <a:solidFill>
                  <a:srgbClr val="FFFFFE"/>
                </a:solidFill>
              </a:rPr>
              <a:t>Sistemas conversacionales</a:t>
            </a:r>
          </a:p>
          <a:p>
            <a:pPr marL="800100" lvl="1" indent="-342900" algn="just">
              <a:buClr>
                <a:srgbClr val="18D9FD"/>
              </a:buClr>
              <a:buFont typeface="+mj-lt"/>
              <a:buAutoNum type="arabicPeriod"/>
            </a:pPr>
            <a:r>
              <a:rPr lang="es-AR" dirty="0">
                <a:solidFill>
                  <a:srgbClr val="FFFFFE"/>
                </a:solidFill>
              </a:rPr>
              <a:t>Redes (mallas) de aplicaciones y arquitectura de servicios</a:t>
            </a:r>
          </a:p>
          <a:p>
            <a:pPr marL="800100" lvl="1" indent="-342900" algn="just">
              <a:buClr>
                <a:srgbClr val="18D9FD"/>
              </a:buClr>
              <a:buFont typeface="+mj-lt"/>
              <a:buAutoNum type="arabicPeriod"/>
            </a:pPr>
            <a:r>
              <a:rPr lang="es-AR" dirty="0">
                <a:solidFill>
                  <a:srgbClr val="FFFFFE"/>
                </a:solidFill>
              </a:rPr>
              <a:t>Plataformas tecnológicas digitales</a:t>
            </a:r>
          </a:p>
          <a:p>
            <a:pPr marL="800100" lvl="1" indent="-342900" algn="just">
              <a:buClr>
                <a:srgbClr val="18D9FD"/>
              </a:buClr>
              <a:buFont typeface="+mj-lt"/>
              <a:buAutoNum type="arabicPeriod"/>
            </a:pPr>
            <a:r>
              <a:rPr lang="es-AR" dirty="0">
                <a:solidFill>
                  <a:srgbClr val="FFFFFE"/>
                </a:solidFill>
              </a:rPr>
              <a:t>Arquitectura de seguridad adaptativa</a:t>
            </a:r>
          </a:p>
          <a:p>
            <a:pPr algn="just">
              <a:buClr>
                <a:srgbClr val="18D9FD"/>
              </a:buClr>
            </a:pPr>
            <a:endParaRPr lang="es-AR" dirty="0">
              <a:solidFill>
                <a:srgbClr val="FFFFFE"/>
              </a:solidFill>
            </a:endParaRPr>
          </a:p>
        </p:txBody>
      </p:sp>
    </p:spTree>
    <p:extLst>
      <p:ext uri="{BB962C8B-B14F-4D97-AF65-F5344CB8AC3E}">
        <p14:creationId xmlns:p14="http://schemas.microsoft.com/office/powerpoint/2010/main" val="13891426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D9C9CB8C-C1BE-4A4D-BEB2-A8B7C7039AFA}"/>
              </a:ext>
            </a:extLst>
          </p:cNvPr>
          <p:cNvPicPr>
            <a:picLocks noChangeAspect="1"/>
          </p:cNvPicPr>
          <p:nvPr/>
        </p:nvPicPr>
        <p:blipFill rotWithShape="1">
          <a:blip r:embed="rId2"/>
          <a:srcRect t="22811" r="9090"/>
          <a:stretch/>
        </p:blipFill>
        <p:spPr>
          <a:xfrm>
            <a:off x="2" y="10"/>
            <a:ext cx="12191695" cy="6857990"/>
          </a:xfrm>
          <a:prstGeom prst="rect">
            <a:avLst/>
          </a:prstGeom>
        </p:spPr>
      </p:pic>
      <p:sp>
        <p:nvSpPr>
          <p:cNvPr id="48" name="Rectangle 35">
            <a:extLst>
              <a:ext uri="{FF2B5EF4-FFF2-40B4-BE49-F238E27FC236}">
                <a16:creationId xmlns:a16="http://schemas.microsoft.com/office/drawing/2014/main" id="{F2AF0D79-4A1A-4F27-B9F0-CF252C4AC9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8" y="636753"/>
            <a:ext cx="8299435" cy="5572810"/>
          </a:xfrm>
          <a:prstGeom prst="rect">
            <a:avLst/>
          </a:prstGeom>
          <a:solidFill>
            <a:srgbClr val="000001">
              <a:alpha val="74902"/>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ítulo 3">
            <a:extLst>
              <a:ext uri="{FF2B5EF4-FFF2-40B4-BE49-F238E27FC236}">
                <a16:creationId xmlns:a16="http://schemas.microsoft.com/office/drawing/2014/main" id="{3C40A9E9-E785-4DC7-8A6D-26C3EF82EAD2}"/>
              </a:ext>
            </a:extLst>
          </p:cNvPr>
          <p:cNvSpPr>
            <a:spLocks noGrp="1"/>
          </p:cNvSpPr>
          <p:nvPr>
            <p:ph type="title"/>
          </p:nvPr>
        </p:nvSpPr>
        <p:spPr>
          <a:xfrm>
            <a:off x="1304017" y="804520"/>
            <a:ext cx="6815731" cy="1049235"/>
          </a:xfrm>
        </p:spPr>
        <p:txBody>
          <a:bodyPr>
            <a:normAutofit/>
          </a:bodyPr>
          <a:lstStyle/>
          <a:p>
            <a:r>
              <a:rPr lang="es-AR" dirty="0">
                <a:solidFill>
                  <a:schemeClr val="bg1"/>
                </a:solidFill>
              </a:rPr>
              <a:t>TENDENCIAS TECNOLÓGICAS ESTRATÉGICAS PARA 2017</a:t>
            </a:r>
            <a:endParaRPr lang="es-AR" dirty="0">
              <a:solidFill>
                <a:srgbClr val="FFFFFE"/>
              </a:solidFill>
            </a:endParaRPr>
          </a:p>
        </p:txBody>
      </p:sp>
      <p:cxnSp>
        <p:nvCxnSpPr>
          <p:cNvPr id="49" name="Straight Connector 37">
            <a:extLst>
              <a:ext uri="{FF2B5EF4-FFF2-40B4-BE49-F238E27FC236}">
                <a16:creationId xmlns:a16="http://schemas.microsoft.com/office/drawing/2014/main" id="{8E83266B-97F8-4AB9-818F-3A70E8D858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6385" y="1847088"/>
            <a:ext cx="6813363" cy="0"/>
          </a:xfrm>
          <a:prstGeom prst="line">
            <a:avLst/>
          </a:prstGeom>
          <a:ln w="31750">
            <a:solidFill>
              <a:srgbClr val="18D9FD"/>
            </a:solidFill>
          </a:ln>
        </p:spPr>
        <p:style>
          <a:lnRef idx="3">
            <a:schemeClr val="accent1"/>
          </a:lnRef>
          <a:fillRef idx="0">
            <a:schemeClr val="accent1"/>
          </a:fillRef>
          <a:effectRef idx="2">
            <a:schemeClr val="accent1"/>
          </a:effectRef>
          <a:fontRef idx="minor">
            <a:schemeClr val="tx1"/>
          </a:fontRef>
        </p:style>
      </p:cxnSp>
      <p:sp>
        <p:nvSpPr>
          <p:cNvPr id="5" name="Marcador de contenido 4">
            <a:extLst>
              <a:ext uri="{FF2B5EF4-FFF2-40B4-BE49-F238E27FC236}">
                <a16:creationId xmlns:a16="http://schemas.microsoft.com/office/drawing/2014/main" id="{9D3469DA-94FD-4BE3-9E91-F9C2391774E9}"/>
              </a:ext>
            </a:extLst>
          </p:cNvPr>
          <p:cNvSpPr>
            <a:spLocks noGrp="1"/>
          </p:cNvSpPr>
          <p:nvPr>
            <p:ph idx="1"/>
          </p:nvPr>
        </p:nvSpPr>
        <p:spPr>
          <a:xfrm>
            <a:off x="1304017" y="2015733"/>
            <a:ext cx="6815731" cy="4021267"/>
          </a:xfrm>
        </p:spPr>
        <p:txBody>
          <a:bodyPr>
            <a:normAutofit/>
          </a:bodyPr>
          <a:lstStyle/>
          <a:p>
            <a:pPr algn="just">
              <a:buClr>
                <a:srgbClr val="18D9FD"/>
              </a:buClr>
            </a:pPr>
            <a:r>
              <a:rPr lang="es-AR" dirty="0">
                <a:solidFill>
                  <a:srgbClr val="FFFFFE"/>
                </a:solidFill>
              </a:rPr>
              <a:t>La consultora Accenture se inclina por las siguientes  tecnologías de impacto para 2017:</a:t>
            </a:r>
          </a:p>
          <a:p>
            <a:pPr marL="800100" lvl="1" indent="-342900" algn="just">
              <a:buClr>
                <a:srgbClr val="18D9FD"/>
              </a:buClr>
              <a:buFont typeface="+mj-lt"/>
              <a:buAutoNum type="arabicPeriod"/>
            </a:pPr>
            <a:r>
              <a:rPr lang="es-AR" dirty="0">
                <a:solidFill>
                  <a:srgbClr val="FFFFFE"/>
                </a:solidFill>
              </a:rPr>
              <a:t>Adopción de interfaces API</a:t>
            </a:r>
          </a:p>
          <a:p>
            <a:pPr marL="800100" lvl="1" indent="-342900" algn="just">
              <a:buClr>
                <a:srgbClr val="18D9FD"/>
              </a:buClr>
              <a:buFont typeface="+mj-lt"/>
              <a:buAutoNum type="arabicPeriod"/>
            </a:pPr>
            <a:r>
              <a:rPr lang="es-AR" dirty="0">
                <a:solidFill>
                  <a:srgbClr val="FFFFFE"/>
                </a:solidFill>
              </a:rPr>
              <a:t>Inteligencia Artificial</a:t>
            </a:r>
          </a:p>
          <a:p>
            <a:pPr marL="800100" lvl="1" indent="-342900" algn="just">
              <a:buClr>
                <a:srgbClr val="18D9FD"/>
              </a:buClr>
              <a:buFont typeface="+mj-lt"/>
              <a:buAutoNum type="arabicPeriod"/>
            </a:pPr>
            <a:r>
              <a:rPr lang="es-AR" dirty="0" err="1">
                <a:solidFill>
                  <a:srgbClr val="FFFFFE"/>
                </a:solidFill>
              </a:rPr>
              <a:t>Blockchain</a:t>
            </a:r>
            <a:endParaRPr lang="es-AR" dirty="0">
              <a:solidFill>
                <a:srgbClr val="FFFFFE"/>
              </a:solidFill>
            </a:endParaRPr>
          </a:p>
          <a:p>
            <a:pPr marL="800100" lvl="1" indent="-342900" algn="just">
              <a:buClr>
                <a:srgbClr val="18D9FD"/>
              </a:buClr>
              <a:buFont typeface="+mj-lt"/>
              <a:buAutoNum type="arabicPeriod"/>
            </a:pPr>
            <a:r>
              <a:rPr lang="es-AR" dirty="0">
                <a:solidFill>
                  <a:srgbClr val="FFFFFE"/>
                </a:solidFill>
              </a:rPr>
              <a:t>Realidad virtual, realidad aumentada y realidad capturada</a:t>
            </a:r>
          </a:p>
          <a:p>
            <a:pPr marL="800100" lvl="1" indent="-342900" algn="just">
              <a:buClr>
                <a:srgbClr val="18D9FD"/>
              </a:buClr>
              <a:buFont typeface="+mj-lt"/>
              <a:buAutoNum type="arabicPeriod"/>
            </a:pPr>
            <a:r>
              <a:rPr lang="es-AR" dirty="0">
                <a:solidFill>
                  <a:srgbClr val="FFFFFE"/>
                </a:solidFill>
              </a:rPr>
              <a:t>Internet de las Cosas.</a:t>
            </a:r>
          </a:p>
          <a:p>
            <a:pPr algn="just">
              <a:buClr>
                <a:srgbClr val="18D9FD"/>
              </a:buClr>
            </a:pPr>
            <a:endParaRPr lang="es-AR" dirty="0">
              <a:solidFill>
                <a:srgbClr val="FFFFFE"/>
              </a:solidFill>
            </a:endParaRPr>
          </a:p>
        </p:txBody>
      </p:sp>
    </p:spTree>
    <p:extLst>
      <p:ext uri="{BB962C8B-B14F-4D97-AF65-F5344CB8AC3E}">
        <p14:creationId xmlns:p14="http://schemas.microsoft.com/office/powerpoint/2010/main" val="22573096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D9C9CB8C-C1BE-4A4D-BEB2-A8B7C7039AFA}"/>
              </a:ext>
            </a:extLst>
          </p:cNvPr>
          <p:cNvPicPr>
            <a:picLocks noChangeAspect="1"/>
          </p:cNvPicPr>
          <p:nvPr/>
        </p:nvPicPr>
        <p:blipFill rotWithShape="1">
          <a:blip r:embed="rId2"/>
          <a:srcRect t="22811" r="9090"/>
          <a:stretch/>
        </p:blipFill>
        <p:spPr>
          <a:xfrm>
            <a:off x="2" y="10"/>
            <a:ext cx="12191695" cy="6857990"/>
          </a:xfrm>
          <a:prstGeom prst="rect">
            <a:avLst/>
          </a:prstGeom>
        </p:spPr>
      </p:pic>
      <p:sp>
        <p:nvSpPr>
          <p:cNvPr id="48" name="Rectangle 35">
            <a:extLst>
              <a:ext uri="{FF2B5EF4-FFF2-40B4-BE49-F238E27FC236}">
                <a16:creationId xmlns:a16="http://schemas.microsoft.com/office/drawing/2014/main" id="{F2AF0D79-4A1A-4F27-B9F0-CF252C4AC9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8" y="636753"/>
            <a:ext cx="8299435" cy="5572810"/>
          </a:xfrm>
          <a:prstGeom prst="rect">
            <a:avLst/>
          </a:prstGeom>
          <a:solidFill>
            <a:srgbClr val="000001">
              <a:alpha val="74902"/>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ítulo 3">
            <a:extLst>
              <a:ext uri="{FF2B5EF4-FFF2-40B4-BE49-F238E27FC236}">
                <a16:creationId xmlns:a16="http://schemas.microsoft.com/office/drawing/2014/main" id="{3C40A9E9-E785-4DC7-8A6D-26C3EF82EAD2}"/>
              </a:ext>
            </a:extLst>
          </p:cNvPr>
          <p:cNvSpPr>
            <a:spLocks noGrp="1"/>
          </p:cNvSpPr>
          <p:nvPr>
            <p:ph type="title"/>
          </p:nvPr>
        </p:nvSpPr>
        <p:spPr>
          <a:xfrm>
            <a:off x="1304017" y="804520"/>
            <a:ext cx="6815731" cy="1049235"/>
          </a:xfrm>
        </p:spPr>
        <p:txBody>
          <a:bodyPr>
            <a:normAutofit/>
          </a:bodyPr>
          <a:lstStyle/>
          <a:p>
            <a:r>
              <a:rPr lang="es-AR" dirty="0">
                <a:solidFill>
                  <a:schemeClr val="bg1"/>
                </a:solidFill>
              </a:rPr>
              <a:t>EL DESPLIEGUE DE INDUSTRIA 4.0</a:t>
            </a:r>
            <a:endParaRPr lang="es-AR" dirty="0">
              <a:solidFill>
                <a:srgbClr val="FFFFFE"/>
              </a:solidFill>
            </a:endParaRPr>
          </a:p>
        </p:txBody>
      </p:sp>
      <p:cxnSp>
        <p:nvCxnSpPr>
          <p:cNvPr id="49" name="Straight Connector 37">
            <a:extLst>
              <a:ext uri="{FF2B5EF4-FFF2-40B4-BE49-F238E27FC236}">
                <a16:creationId xmlns:a16="http://schemas.microsoft.com/office/drawing/2014/main" id="{8E83266B-97F8-4AB9-818F-3A70E8D858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6385" y="1847088"/>
            <a:ext cx="6813363" cy="0"/>
          </a:xfrm>
          <a:prstGeom prst="line">
            <a:avLst/>
          </a:prstGeom>
          <a:ln w="31750">
            <a:solidFill>
              <a:srgbClr val="18D9FD"/>
            </a:solidFill>
          </a:ln>
        </p:spPr>
        <p:style>
          <a:lnRef idx="3">
            <a:schemeClr val="accent1"/>
          </a:lnRef>
          <a:fillRef idx="0">
            <a:schemeClr val="accent1"/>
          </a:fillRef>
          <a:effectRef idx="2">
            <a:schemeClr val="accent1"/>
          </a:effectRef>
          <a:fontRef idx="minor">
            <a:schemeClr val="tx1"/>
          </a:fontRef>
        </p:style>
      </p:cxnSp>
      <p:sp>
        <p:nvSpPr>
          <p:cNvPr id="5" name="Marcador de contenido 4">
            <a:extLst>
              <a:ext uri="{FF2B5EF4-FFF2-40B4-BE49-F238E27FC236}">
                <a16:creationId xmlns:a16="http://schemas.microsoft.com/office/drawing/2014/main" id="{9D3469DA-94FD-4BE3-9E91-F9C2391774E9}"/>
              </a:ext>
            </a:extLst>
          </p:cNvPr>
          <p:cNvSpPr>
            <a:spLocks noGrp="1"/>
          </p:cNvSpPr>
          <p:nvPr>
            <p:ph idx="1"/>
          </p:nvPr>
        </p:nvSpPr>
        <p:spPr>
          <a:xfrm>
            <a:off x="1304017" y="2015733"/>
            <a:ext cx="6815731" cy="4021267"/>
          </a:xfrm>
        </p:spPr>
        <p:txBody>
          <a:bodyPr>
            <a:normAutofit/>
          </a:bodyPr>
          <a:lstStyle/>
          <a:p>
            <a:pPr algn="just">
              <a:buClr>
                <a:srgbClr val="18D9FD"/>
              </a:buClr>
            </a:pPr>
            <a:r>
              <a:rPr lang="es-AR" dirty="0">
                <a:solidFill>
                  <a:srgbClr val="FFFFFE"/>
                </a:solidFill>
              </a:rPr>
              <a:t>La transformación digital que trae consigo Industria 4.0 y la cuarta revolución industrial conlleva retos y oportunidades  para el empleo y aunque algunos informes de prestigio como el del WEF 2016 estiman en cinco millones de puestos de empleo los que se perderán en los países industriales, los  hechos también están demostrando que excepto en oficios y empleos muy determinados, como tareas repetitivas y  similares, la  oportunidad  de  la  cuarta  revolución industrial será muy beneficiosa y conllevará una gran cantidad de nuevos puestos de trabajo y de calidad.</a:t>
            </a:r>
          </a:p>
        </p:txBody>
      </p:sp>
      <p:pic>
        <p:nvPicPr>
          <p:cNvPr id="2" name="Imagen 1">
            <a:extLst>
              <a:ext uri="{FF2B5EF4-FFF2-40B4-BE49-F238E27FC236}">
                <a16:creationId xmlns:a16="http://schemas.microsoft.com/office/drawing/2014/main" id="{1009C13F-194D-4CA2-B073-E1B7DC034606}"/>
              </a:ext>
            </a:extLst>
          </p:cNvPr>
          <p:cNvPicPr>
            <a:picLocks noChangeAspect="1"/>
          </p:cNvPicPr>
          <p:nvPr/>
        </p:nvPicPr>
        <p:blipFill>
          <a:blip r:embed="rId3"/>
          <a:stretch>
            <a:fillRect/>
          </a:stretch>
        </p:blipFill>
        <p:spPr>
          <a:xfrm>
            <a:off x="8362812" y="636753"/>
            <a:ext cx="3762329" cy="3363097"/>
          </a:xfrm>
          <a:prstGeom prst="rect">
            <a:avLst/>
          </a:prstGeom>
        </p:spPr>
      </p:pic>
      <p:pic>
        <p:nvPicPr>
          <p:cNvPr id="8" name="Imagen 7">
            <a:extLst>
              <a:ext uri="{FF2B5EF4-FFF2-40B4-BE49-F238E27FC236}">
                <a16:creationId xmlns:a16="http://schemas.microsoft.com/office/drawing/2014/main" id="{CC72AFF9-E7D8-475E-87A5-CCE05C29A48D}"/>
              </a:ext>
            </a:extLst>
          </p:cNvPr>
          <p:cNvPicPr>
            <a:picLocks noChangeAspect="1"/>
          </p:cNvPicPr>
          <p:nvPr/>
        </p:nvPicPr>
        <p:blipFill>
          <a:blip r:embed="rId4"/>
          <a:stretch>
            <a:fillRect/>
          </a:stretch>
        </p:blipFill>
        <p:spPr>
          <a:xfrm>
            <a:off x="8362812" y="4075434"/>
            <a:ext cx="3762329" cy="2114070"/>
          </a:xfrm>
          <a:prstGeom prst="rect">
            <a:avLst/>
          </a:prstGeom>
        </p:spPr>
      </p:pic>
    </p:spTree>
    <p:extLst>
      <p:ext uri="{BB962C8B-B14F-4D97-AF65-F5344CB8AC3E}">
        <p14:creationId xmlns:p14="http://schemas.microsoft.com/office/powerpoint/2010/main" val="39257430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D9C9CB8C-C1BE-4A4D-BEB2-A8B7C7039AFA}"/>
              </a:ext>
            </a:extLst>
          </p:cNvPr>
          <p:cNvPicPr>
            <a:picLocks noChangeAspect="1"/>
          </p:cNvPicPr>
          <p:nvPr/>
        </p:nvPicPr>
        <p:blipFill rotWithShape="1">
          <a:blip r:embed="rId2"/>
          <a:srcRect t="22811" r="9090"/>
          <a:stretch/>
        </p:blipFill>
        <p:spPr>
          <a:xfrm>
            <a:off x="305" y="10"/>
            <a:ext cx="12191695" cy="6857990"/>
          </a:xfrm>
          <a:prstGeom prst="rect">
            <a:avLst/>
          </a:prstGeom>
        </p:spPr>
      </p:pic>
      <p:sp>
        <p:nvSpPr>
          <p:cNvPr id="48" name="Rectangle 35">
            <a:extLst>
              <a:ext uri="{FF2B5EF4-FFF2-40B4-BE49-F238E27FC236}">
                <a16:creationId xmlns:a16="http://schemas.microsoft.com/office/drawing/2014/main" id="{F2AF0D79-4A1A-4F27-B9F0-CF252C4AC9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8" y="636753"/>
            <a:ext cx="8299435" cy="5572810"/>
          </a:xfrm>
          <a:prstGeom prst="rect">
            <a:avLst/>
          </a:prstGeom>
          <a:solidFill>
            <a:srgbClr val="000001">
              <a:alpha val="74902"/>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Título 3">
            <a:extLst>
              <a:ext uri="{FF2B5EF4-FFF2-40B4-BE49-F238E27FC236}">
                <a16:creationId xmlns:a16="http://schemas.microsoft.com/office/drawing/2014/main" id="{3C40A9E9-E785-4DC7-8A6D-26C3EF82EAD2}"/>
              </a:ext>
            </a:extLst>
          </p:cNvPr>
          <p:cNvSpPr>
            <a:spLocks noGrp="1"/>
          </p:cNvSpPr>
          <p:nvPr>
            <p:ph type="title"/>
          </p:nvPr>
        </p:nvSpPr>
        <p:spPr>
          <a:xfrm>
            <a:off x="1304017" y="804520"/>
            <a:ext cx="6815731" cy="1049235"/>
          </a:xfrm>
        </p:spPr>
        <p:txBody>
          <a:bodyPr>
            <a:normAutofit/>
          </a:bodyPr>
          <a:lstStyle/>
          <a:p>
            <a:r>
              <a:rPr lang="es-AR" dirty="0">
                <a:solidFill>
                  <a:srgbClr val="FFFFFE"/>
                </a:solidFill>
              </a:rPr>
              <a:t>LOS NUEVOS ROLES PROFESIONALES</a:t>
            </a:r>
          </a:p>
        </p:txBody>
      </p:sp>
      <p:cxnSp>
        <p:nvCxnSpPr>
          <p:cNvPr id="49" name="Straight Connector 37">
            <a:extLst>
              <a:ext uri="{FF2B5EF4-FFF2-40B4-BE49-F238E27FC236}">
                <a16:creationId xmlns:a16="http://schemas.microsoft.com/office/drawing/2014/main" id="{8E83266B-97F8-4AB9-818F-3A70E8D858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6385" y="1847088"/>
            <a:ext cx="6813363" cy="0"/>
          </a:xfrm>
          <a:prstGeom prst="line">
            <a:avLst/>
          </a:prstGeom>
          <a:ln w="31750">
            <a:solidFill>
              <a:srgbClr val="18D9FD"/>
            </a:solidFill>
          </a:ln>
        </p:spPr>
        <p:style>
          <a:lnRef idx="3">
            <a:schemeClr val="accent1"/>
          </a:lnRef>
          <a:fillRef idx="0">
            <a:schemeClr val="accent1"/>
          </a:fillRef>
          <a:effectRef idx="2">
            <a:schemeClr val="accent1"/>
          </a:effectRef>
          <a:fontRef idx="minor">
            <a:schemeClr val="tx1"/>
          </a:fontRef>
        </p:style>
      </p:cxnSp>
      <p:sp>
        <p:nvSpPr>
          <p:cNvPr id="5" name="Marcador de contenido 4">
            <a:extLst>
              <a:ext uri="{FF2B5EF4-FFF2-40B4-BE49-F238E27FC236}">
                <a16:creationId xmlns:a16="http://schemas.microsoft.com/office/drawing/2014/main" id="{9D3469DA-94FD-4BE3-9E91-F9C2391774E9}"/>
              </a:ext>
            </a:extLst>
          </p:cNvPr>
          <p:cNvSpPr>
            <a:spLocks noGrp="1"/>
          </p:cNvSpPr>
          <p:nvPr>
            <p:ph idx="1"/>
          </p:nvPr>
        </p:nvSpPr>
        <p:spPr>
          <a:xfrm>
            <a:off x="1304017" y="2015733"/>
            <a:ext cx="6815731" cy="4021267"/>
          </a:xfrm>
        </p:spPr>
        <p:txBody>
          <a:bodyPr>
            <a:normAutofit/>
          </a:bodyPr>
          <a:lstStyle/>
          <a:p>
            <a:pPr algn="just">
              <a:buClr>
                <a:srgbClr val="18D9FD"/>
              </a:buClr>
            </a:pPr>
            <a:r>
              <a:rPr lang="es-AR" dirty="0">
                <a:solidFill>
                  <a:srgbClr val="FFFFFE"/>
                </a:solidFill>
              </a:rPr>
              <a:t>Los roles profesionales son muy numerosos y según estimaciones de futuro, muchos de los roles profesionales de  la  tercera  y  cuarta  década  del  siglo  XXI todavía ni se han creado ni se conocerán.</a:t>
            </a:r>
          </a:p>
          <a:p>
            <a:pPr algn="just">
              <a:buClr>
                <a:srgbClr val="18D9FD"/>
              </a:buClr>
            </a:pPr>
            <a:r>
              <a:rPr lang="es-AR" dirty="0">
                <a:solidFill>
                  <a:srgbClr val="FFFFFE"/>
                </a:solidFill>
              </a:rPr>
              <a:t>Los puestos más demandados en tecnologías y estrategias empresariales son los de científicos de datos, y los directores de datos (CDO) y los nuevos que comenzaran a ser  obligatorios en las organizaciones y empresas de la  Unión Europea a partir de mayo de 2018, directores o delegados de protección de datos (DPO).</a:t>
            </a:r>
          </a:p>
        </p:txBody>
      </p:sp>
      <p:grpSp>
        <p:nvGrpSpPr>
          <p:cNvPr id="8" name="Grupo 7">
            <a:extLst>
              <a:ext uri="{FF2B5EF4-FFF2-40B4-BE49-F238E27FC236}">
                <a16:creationId xmlns:a16="http://schemas.microsoft.com/office/drawing/2014/main" id="{5F6B92D4-3599-4E13-8298-2C2662E23F2E}"/>
              </a:ext>
            </a:extLst>
          </p:cNvPr>
          <p:cNvGrpSpPr/>
          <p:nvPr/>
        </p:nvGrpSpPr>
        <p:grpSpPr>
          <a:xfrm>
            <a:off x="8514825" y="593116"/>
            <a:ext cx="3438871" cy="5671768"/>
            <a:chOff x="2752125" y="239602"/>
            <a:chExt cx="3637252" cy="5951598"/>
          </a:xfrm>
        </p:grpSpPr>
        <p:pic>
          <p:nvPicPr>
            <p:cNvPr id="3" name="Imagen 2">
              <a:extLst>
                <a:ext uri="{FF2B5EF4-FFF2-40B4-BE49-F238E27FC236}">
                  <a16:creationId xmlns:a16="http://schemas.microsoft.com/office/drawing/2014/main" id="{0FDEFDDA-4BB4-4DDC-8723-7B9212E36AE3}"/>
                </a:ext>
              </a:extLst>
            </p:cNvPr>
            <p:cNvPicPr>
              <a:picLocks noChangeAspect="1"/>
            </p:cNvPicPr>
            <p:nvPr/>
          </p:nvPicPr>
          <p:blipFill rotWithShape="1">
            <a:blip r:embed="rId3"/>
            <a:srcRect r="51478"/>
            <a:stretch/>
          </p:blipFill>
          <p:spPr>
            <a:xfrm>
              <a:off x="2752125" y="239602"/>
              <a:ext cx="3637252" cy="4991100"/>
            </a:xfrm>
            <a:prstGeom prst="rect">
              <a:avLst/>
            </a:prstGeom>
          </p:spPr>
        </p:pic>
        <p:pic>
          <p:nvPicPr>
            <p:cNvPr id="7" name="Imagen 6">
              <a:extLst>
                <a:ext uri="{FF2B5EF4-FFF2-40B4-BE49-F238E27FC236}">
                  <a16:creationId xmlns:a16="http://schemas.microsoft.com/office/drawing/2014/main" id="{4FE2F92A-6150-4DD0-A7AA-5DEF5A069494}"/>
                </a:ext>
              </a:extLst>
            </p:cNvPr>
            <p:cNvPicPr>
              <a:picLocks noChangeAspect="1"/>
            </p:cNvPicPr>
            <p:nvPr/>
          </p:nvPicPr>
          <p:blipFill rotWithShape="1">
            <a:blip r:embed="rId3"/>
            <a:srcRect l="49211" t="40846" r="2269" b="39909"/>
            <a:stretch/>
          </p:blipFill>
          <p:spPr>
            <a:xfrm>
              <a:off x="2752125" y="5230702"/>
              <a:ext cx="3637252" cy="960498"/>
            </a:xfrm>
            <a:prstGeom prst="rect">
              <a:avLst/>
            </a:prstGeom>
          </p:spPr>
        </p:pic>
      </p:grpSp>
    </p:spTree>
    <p:extLst>
      <p:ext uri="{BB962C8B-B14F-4D97-AF65-F5344CB8AC3E}">
        <p14:creationId xmlns:p14="http://schemas.microsoft.com/office/powerpoint/2010/main" val="1819179920"/>
      </p:ext>
    </p:extLst>
  </p:cSld>
  <p:clrMapOvr>
    <a:masterClrMapping/>
  </p:clrMapOvr>
</p:sld>
</file>

<file path=ppt/theme/theme1.xml><?xml version="1.0" encoding="utf-8"?>
<a:theme xmlns:a="http://schemas.openxmlformats.org/drawingml/2006/main" name="Galería">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
  <TotalTime>329</TotalTime>
  <Words>759</Words>
  <Application>Microsoft Office PowerPoint</Application>
  <PresentationFormat>Panorámica</PresentationFormat>
  <Paragraphs>48</Paragraphs>
  <Slides>10</Slides>
  <Notes>0</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10</vt:i4>
      </vt:variant>
    </vt:vector>
  </HeadingPairs>
  <TitlesOfParts>
    <vt:vector size="13" baseType="lpstr">
      <vt:lpstr>Arial</vt:lpstr>
      <vt:lpstr>Gill Sans MT</vt:lpstr>
      <vt:lpstr>Galería</vt:lpstr>
      <vt:lpstr>Industria 4.0</vt:lpstr>
      <vt:lpstr>El futuro tecnológico y nuevas tendencias</vt:lpstr>
      <vt:lpstr>El futuro tecnológico y nuevas tendencias </vt:lpstr>
      <vt:lpstr>El futuro tecnológico y nuevas tendencias </vt:lpstr>
      <vt:lpstr>TENDENCIAS TECNOLÓGICAS EMERGENTES PARA 2016 </vt:lpstr>
      <vt:lpstr>TENDENCIAS TECNOLÓGICAS ESTRATÉGICAS PARA 2017</vt:lpstr>
      <vt:lpstr>TENDENCIAS TECNOLÓGICAS ESTRATÉGICAS PARA 2017</vt:lpstr>
      <vt:lpstr>EL DESPLIEGUE DE INDUSTRIA 4.0</vt:lpstr>
      <vt:lpstr>LOS NUEVOS ROLES PROFESIONALES</vt:lpstr>
      <vt:lpstr>BLOCKCHAIN (CADENA DE BLOQUES)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INDUSTRIA 4.0</dc:title>
  <dc:creator>Leo Colloca</dc:creator>
  <cp:lastModifiedBy>Leo Colloca</cp:lastModifiedBy>
  <cp:revision>30</cp:revision>
  <dcterms:created xsi:type="dcterms:W3CDTF">2019-02-13T04:38:22Z</dcterms:created>
  <dcterms:modified xsi:type="dcterms:W3CDTF">2019-02-17T15:13:31Z</dcterms:modified>
</cp:coreProperties>
</file>